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1" r:id="rId3"/>
    <p:sldId id="257" r:id="rId4"/>
    <p:sldId id="276" r:id="rId5"/>
    <p:sldId id="268" r:id="rId6"/>
    <p:sldId id="260" r:id="rId7"/>
    <p:sldId id="269" r:id="rId8"/>
    <p:sldId id="277" r:id="rId9"/>
    <p:sldId id="261" r:id="rId10"/>
    <p:sldId id="270" r:id="rId11"/>
    <p:sldId id="262" r:id="rId12"/>
    <p:sldId id="264" r:id="rId13"/>
    <p:sldId id="265" r:id="rId14"/>
    <p:sldId id="272" r:id="rId15"/>
    <p:sldId id="273" r:id="rId16"/>
    <p:sldId id="274" r:id="rId17"/>
    <p:sldId id="278"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03" autoAdjust="0"/>
  </p:normalViewPr>
  <p:slideViewPr>
    <p:cSldViewPr>
      <p:cViewPr varScale="1">
        <p:scale>
          <a:sx n="77" d="100"/>
          <a:sy n="77" d="100"/>
        </p:scale>
        <p:origin x="-176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53676-1D7B-444B-9D74-3D3F94215F68}" type="datetimeFigureOut">
              <a:rPr lang="en-AU" smtClean="0"/>
              <a:t>17/07/2016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772E92-7DE2-45EC-B070-C485E1B17A18}" type="slidenum">
              <a:rPr lang="en-AU" smtClean="0"/>
              <a:t>‹#›</a:t>
            </a:fld>
            <a:endParaRPr lang="en-AU"/>
          </a:p>
        </p:txBody>
      </p:sp>
    </p:spTree>
    <p:extLst>
      <p:ext uri="{BB962C8B-B14F-4D97-AF65-F5344CB8AC3E}">
        <p14:creationId xmlns:p14="http://schemas.microsoft.com/office/powerpoint/2010/main" val="2045710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AU" sz="1200" b="1" dirty="0" smtClean="0"/>
              <a:t>As a beekeeper, on every visit to the hive you’ll need to determine “Do I have a queen?” and “Is she healthy?”</a:t>
            </a:r>
          </a:p>
          <a:p>
            <a:pPr algn="ctr"/>
            <a:r>
              <a:rPr lang="en-AU" sz="1200" b="1" dirty="0" smtClean="0"/>
              <a:t>Only one queen lives in a given hive. She is the largest female bee in the colony, with a long and graceful body. She is the only female with fully developed ovaries. The queen’s two primary purposes are to produce chemical scents that help regulate the unity of the colony and to lay lots of eggs. She is, in fact, an egg-laying machine, capable of producing between 1,500 and 2,500 eggs a day at 30-second intervals. The weight of that many eggs is more than her body weight!</a:t>
            </a:r>
          </a:p>
          <a:p>
            <a:pPr algn="ctr"/>
            <a:r>
              <a:rPr lang="en-AU" sz="1200" b="1" dirty="0" smtClean="0"/>
              <a:t>The other bees pay close attention to the queen, tending to her every need. Like a regal celebrity, she’s always surrounded by a flock of attendants as she moves about the hive,</a:t>
            </a:r>
            <a:r>
              <a:rPr lang="en-AU" sz="1200" b="1" baseline="0" dirty="0" smtClean="0"/>
              <a:t> they feed, groom and attend to her every need,</a:t>
            </a:r>
            <a:r>
              <a:rPr lang="en-AU" sz="1200" b="1" dirty="0" smtClean="0"/>
              <a:t> yet, she isn’t spoiled. </a:t>
            </a:r>
          </a:p>
          <a:p>
            <a:endParaRPr lang="en-AU" dirty="0"/>
          </a:p>
        </p:txBody>
      </p:sp>
      <p:sp>
        <p:nvSpPr>
          <p:cNvPr id="4" name="Slide Number Placeholder 3"/>
          <p:cNvSpPr>
            <a:spLocks noGrp="1"/>
          </p:cNvSpPr>
          <p:nvPr>
            <p:ph type="sldNum" sz="quarter" idx="10"/>
          </p:nvPr>
        </p:nvSpPr>
        <p:spPr/>
        <p:txBody>
          <a:bodyPr/>
          <a:lstStyle/>
          <a:p>
            <a:fld id="{25772E92-7DE2-45EC-B070-C485E1B17A18}" type="slidenum">
              <a:rPr lang="en-AU" smtClean="0"/>
              <a:t>2</a:t>
            </a:fld>
            <a:endParaRPr lang="en-AU"/>
          </a:p>
        </p:txBody>
      </p:sp>
    </p:spTree>
    <p:extLst>
      <p:ext uri="{BB962C8B-B14F-4D97-AF65-F5344CB8AC3E}">
        <p14:creationId xmlns:p14="http://schemas.microsoft.com/office/powerpoint/2010/main" val="2485102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200" b="1" dirty="0" smtClean="0"/>
              <a:t>A special cell in which Queens are reared. Larger that a worker or drone cells and positioned vertically not horizontally, have a pointed tip at their base, and stand out from the perfect regularity of the comb frame. If the cell is built in the centre of a brood frame it will be a supersedure</a:t>
            </a:r>
            <a:r>
              <a:rPr lang="en-AU" sz="1200" b="1" baseline="0" dirty="0" smtClean="0"/>
              <a:t> queen, if along the bottom of the frame, a swarm queen</a:t>
            </a:r>
            <a:endParaRPr lang="en-AU" sz="1200" b="1" dirty="0" smtClean="0"/>
          </a:p>
          <a:p>
            <a:endParaRPr lang="en-AU" dirty="0"/>
          </a:p>
        </p:txBody>
      </p:sp>
      <p:sp>
        <p:nvSpPr>
          <p:cNvPr id="4" name="Slide Number Placeholder 3"/>
          <p:cNvSpPr>
            <a:spLocks noGrp="1"/>
          </p:cNvSpPr>
          <p:nvPr>
            <p:ph type="sldNum" sz="quarter" idx="10"/>
          </p:nvPr>
        </p:nvSpPr>
        <p:spPr/>
        <p:txBody>
          <a:bodyPr/>
          <a:lstStyle/>
          <a:p>
            <a:fld id="{25772E92-7DE2-45EC-B070-C485E1B17A18}" type="slidenum">
              <a:rPr lang="en-AU" smtClean="0"/>
              <a:t>3</a:t>
            </a:fld>
            <a:endParaRPr lang="en-AU"/>
          </a:p>
        </p:txBody>
      </p:sp>
    </p:spTree>
    <p:extLst>
      <p:ext uri="{BB962C8B-B14F-4D97-AF65-F5344CB8AC3E}">
        <p14:creationId xmlns:p14="http://schemas.microsoft.com/office/powerpoint/2010/main" val="287710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AU" sz="1800" b="1" dirty="0" smtClean="0"/>
              <a:t>This cell has not yet been sealed by the bees and one can see a </a:t>
            </a:r>
            <a:br>
              <a:rPr lang="en-AU" sz="1800" b="1" dirty="0" smtClean="0"/>
            </a:br>
            <a:r>
              <a:rPr lang="en-AU" sz="1800" b="1" dirty="0" smtClean="0"/>
              <a:t>six day old larva exclusively feed on royal jelly. </a:t>
            </a:r>
          </a:p>
          <a:p>
            <a:pPr algn="ctr"/>
            <a:r>
              <a:rPr lang="en-AU" sz="1800" b="1" dirty="0" smtClean="0"/>
              <a:t>Royal cell hangs head down from a comb. </a:t>
            </a:r>
          </a:p>
          <a:p>
            <a:endParaRPr lang="en-AU" sz="1800" b="1" dirty="0"/>
          </a:p>
        </p:txBody>
      </p:sp>
      <p:sp>
        <p:nvSpPr>
          <p:cNvPr id="4" name="Slide Number Placeholder 3"/>
          <p:cNvSpPr>
            <a:spLocks noGrp="1"/>
          </p:cNvSpPr>
          <p:nvPr>
            <p:ph type="sldNum" sz="quarter" idx="10"/>
          </p:nvPr>
        </p:nvSpPr>
        <p:spPr/>
        <p:txBody>
          <a:bodyPr/>
          <a:lstStyle/>
          <a:p>
            <a:fld id="{25772E92-7DE2-45EC-B070-C485E1B17A18}" type="slidenum">
              <a:rPr lang="en-AU" smtClean="0"/>
              <a:t>5</a:t>
            </a:fld>
            <a:endParaRPr lang="en-AU"/>
          </a:p>
        </p:txBody>
      </p:sp>
    </p:spTree>
    <p:extLst>
      <p:ext uri="{BB962C8B-B14F-4D97-AF65-F5344CB8AC3E}">
        <p14:creationId xmlns:p14="http://schemas.microsoft.com/office/powerpoint/2010/main" val="4167281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1" dirty="0" smtClean="0"/>
              <a:t>Armed with a smooth stinger a queen can stings her rivals without losing her stinger thus surviving the fight.</a:t>
            </a:r>
          </a:p>
          <a:p>
            <a:endParaRPr lang="en-AU" dirty="0"/>
          </a:p>
        </p:txBody>
      </p:sp>
      <p:sp>
        <p:nvSpPr>
          <p:cNvPr id="4" name="Slide Number Placeholder 3"/>
          <p:cNvSpPr>
            <a:spLocks noGrp="1"/>
          </p:cNvSpPr>
          <p:nvPr>
            <p:ph type="sldNum" sz="quarter" idx="10"/>
          </p:nvPr>
        </p:nvSpPr>
        <p:spPr/>
        <p:txBody>
          <a:bodyPr/>
          <a:lstStyle/>
          <a:p>
            <a:fld id="{25772E92-7DE2-45EC-B070-C485E1B17A18}" type="slidenum">
              <a:rPr lang="en-AU" smtClean="0"/>
              <a:t>10</a:t>
            </a:fld>
            <a:endParaRPr lang="en-AU"/>
          </a:p>
        </p:txBody>
      </p:sp>
    </p:spTree>
    <p:extLst>
      <p:ext uri="{BB962C8B-B14F-4D97-AF65-F5344CB8AC3E}">
        <p14:creationId xmlns:p14="http://schemas.microsoft.com/office/powerpoint/2010/main" val="3114882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AU" sz="1800" b="1" dirty="0" smtClean="0"/>
              <a:t>When a virgin queen flies to a site where thousands of male honey bees may be waiting, she mates with several males in flight. A male drone will mount the queen and insert his </a:t>
            </a:r>
            <a:r>
              <a:rPr lang="en-AU" sz="1800" b="1" dirty="0" err="1" smtClean="0"/>
              <a:t>endophallus</a:t>
            </a:r>
            <a:r>
              <a:rPr lang="en-AU" sz="1800" b="1" dirty="0" smtClean="0"/>
              <a:t>, ejaculating semen. After ejaculation, a male honey bee pulls away from the queen, though his </a:t>
            </a:r>
            <a:r>
              <a:rPr lang="en-AU" sz="1800" b="1" dirty="0" err="1" smtClean="0"/>
              <a:t>endophallus</a:t>
            </a:r>
            <a:r>
              <a:rPr lang="en-AU" sz="1800" b="1" dirty="0" smtClean="0"/>
              <a:t> is ripped from his body, remaining attached to the newly fertilized queen. Virgin queens mate early in their lives and only attend one mating flight. After several </a:t>
            </a:r>
            <a:r>
              <a:rPr lang="en-AU" sz="1800" b="1" dirty="0" err="1" smtClean="0"/>
              <a:t>matings</a:t>
            </a:r>
            <a:r>
              <a:rPr lang="en-AU" sz="1800" b="1" dirty="0" smtClean="0"/>
              <a:t> during this flight, a queen stores up to 100 million sperm within her oviducts. However, only five to six million are stored within the queen’s </a:t>
            </a:r>
            <a:r>
              <a:rPr lang="en-AU" sz="1800" b="1" dirty="0" err="1" smtClean="0"/>
              <a:t>spermatheca</a:t>
            </a:r>
            <a:r>
              <a:rPr lang="en-AU" sz="1800" b="1" dirty="0" smtClean="0"/>
              <a:t>. The queen uses only a few of these sperm at a time in order to fertilize eggs throughout her life. If a queen runs out of sperm in her lifetime, new generations of queens will mate and produce their own colonies.</a:t>
            </a:r>
          </a:p>
          <a:p>
            <a:pPr algn="ctr"/>
            <a:r>
              <a:rPr lang="en-AU" sz="1800" b="1" dirty="0" smtClean="0"/>
              <a:t>Honey bee queens control the sex of their offspring: as eggs pass through the ovary into the oviduct, a queen can determine whether a particular egg is fertilized or not. Unfertilized eggs become drone honey bees, while fertilized eggs develop into female workers and queens. Female workers do not mate, but they can lay infertile eggs, which in turn become male honey bees.</a:t>
            </a:r>
          </a:p>
          <a:p>
            <a:endParaRPr lang="en-AU" dirty="0"/>
          </a:p>
        </p:txBody>
      </p:sp>
      <p:sp>
        <p:nvSpPr>
          <p:cNvPr id="4" name="Slide Number Placeholder 3"/>
          <p:cNvSpPr>
            <a:spLocks noGrp="1"/>
          </p:cNvSpPr>
          <p:nvPr>
            <p:ph type="sldNum" sz="quarter" idx="10"/>
          </p:nvPr>
        </p:nvSpPr>
        <p:spPr/>
        <p:txBody>
          <a:bodyPr/>
          <a:lstStyle/>
          <a:p>
            <a:fld id="{25772E92-7DE2-45EC-B070-C485E1B17A18}" type="slidenum">
              <a:rPr lang="en-AU" smtClean="0"/>
              <a:t>11</a:t>
            </a:fld>
            <a:endParaRPr lang="en-AU"/>
          </a:p>
        </p:txBody>
      </p:sp>
    </p:spTree>
    <p:extLst>
      <p:ext uri="{BB962C8B-B14F-4D97-AF65-F5344CB8AC3E}">
        <p14:creationId xmlns:p14="http://schemas.microsoft.com/office/powerpoint/2010/main" val="292709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AU" sz="1800" b="1" dirty="0" smtClean="0"/>
              <a:t>These royal attendants are vital, because the queen is totally incapable of tending to her own basic needs. She can neither feed nor groom herself. She can’t even leave the hive to relieve herself. And so her doting attendants (the queen’s court) take care of her basic needs while she tirelessly goes from cell to cell doing what she does best . . . laying eggs. The gentle queen bee has a stinger, but it is rare for a beekeeper to be stung by a queen bee. In general, queen bees use their stingers only to kill rival queens that may emerge or be introduced in the hive.</a:t>
            </a:r>
          </a:p>
          <a:p>
            <a:pPr algn="ctr"/>
            <a:endParaRPr lang="en-AU" sz="1200" b="1" dirty="0" smtClean="0"/>
          </a:p>
          <a:p>
            <a:endParaRPr lang="en-AU" dirty="0"/>
          </a:p>
        </p:txBody>
      </p:sp>
      <p:sp>
        <p:nvSpPr>
          <p:cNvPr id="4" name="Slide Number Placeholder 3"/>
          <p:cNvSpPr>
            <a:spLocks noGrp="1"/>
          </p:cNvSpPr>
          <p:nvPr>
            <p:ph type="sldNum" sz="quarter" idx="10"/>
          </p:nvPr>
        </p:nvSpPr>
        <p:spPr/>
        <p:txBody>
          <a:bodyPr/>
          <a:lstStyle/>
          <a:p>
            <a:fld id="{25772E92-7DE2-45EC-B070-C485E1B17A18}" type="slidenum">
              <a:rPr lang="en-AU" smtClean="0"/>
              <a:t>12</a:t>
            </a:fld>
            <a:endParaRPr lang="en-AU"/>
          </a:p>
        </p:txBody>
      </p:sp>
    </p:spTree>
    <p:extLst>
      <p:ext uri="{BB962C8B-B14F-4D97-AF65-F5344CB8AC3E}">
        <p14:creationId xmlns:p14="http://schemas.microsoft.com/office/powerpoint/2010/main" val="404637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AU" sz="1800" b="1" dirty="0" smtClean="0"/>
              <a:t>The queen can live for two or more years, but replacing your queen after a couple of seasons ensures maximum productivity. Some beekeepers routinely replace their queens every autumn. That practice ensures that your hive has a new energetic young queen each spring. You may wonder why you should replace the queen if she’s still alive? That’s an easy one: As a queen ages, her egg-laying capability slows down, which results in less and less brood each season. Less brood means a smaller colony. And a smaller colony means </a:t>
            </a:r>
            <a:r>
              <a:rPr lang="en-AU" sz="1800" b="1" smtClean="0"/>
              <a:t>a lacklustre </a:t>
            </a:r>
            <a:r>
              <a:rPr lang="en-AU" sz="1800" b="1" dirty="0" smtClean="0"/>
              <a:t>honey harvest for you!</a:t>
            </a:r>
          </a:p>
          <a:p>
            <a:pPr algn="ctr"/>
            <a:r>
              <a:rPr lang="en-AU" sz="1800" b="1" dirty="0" smtClean="0"/>
              <a:t>As a beekeeper, your job is to </a:t>
            </a:r>
            <a:r>
              <a:rPr lang="en-AU" sz="1800" b="1" i="1" dirty="0" smtClean="0"/>
              <a:t>anticipate</a:t>
            </a:r>
            <a:r>
              <a:rPr lang="en-AU" sz="1800" b="1" dirty="0" smtClean="0"/>
              <a:t> problems before they happen. An aging queen — more than a year old — is something that you can deal with by replacing her after checking her egg laying before you have a problem.</a:t>
            </a:r>
          </a:p>
          <a:p>
            <a:endParaRPr lang="en-AU" dirty="0"/>
          </a:p>
        </p:txBody>
      </p:sp>
      <p:sp>
        <p:nvSpPr>
          <p:cNvPr id="4" name="Slide Number Placeholder 3"/>
          <p:cNvSpPr>
            <a:spLocks noGrp="1"/>
          </p:cNvSpPr>
          <p:nvPr>
            <p:ph type="sldNum" sz="quarter" idx="10"/>
          </p:nvPr>
        </p:nvSpPr>
        <p:spPr/>
        <p:txBody>
          <a:bodyPr/>
          <a:lstStyle/>
          <a:p>
            <a:fld id="{25772E92-7DE2-45EC-B070-C485E1B17A18}" type="slidenum">
              <a:rPr lang="en-AU" smtClean="0"/>
              <a:t>13</a:t>
            </a:fld>
            <a:endParaRPr lang="en-AU"/>
          </a:p>
        </p:txBody>
      </p:sp>
    </p:spTree>
    <p:extLst>
      <p:ext uri="{BB962C8B-B14F-4D97-AF65-F5344CB8AC3E}">
        <p14:creationId xmlns:p14="http://schemas.microsoft.com/office/powerpoint/2010/main" val="375555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4BA5B2D-BBFD-451D-90DA-F1E83B72D0B9}" type="datetimeFigureOut">
              <a:rPr lang="en-AU" smtClean="0"/>
              <a:t>17/07/2016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809385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4BA5B2D-BBFD-451D-90DA-F1E83B72D0B9}" type="datetimeFigureOut">
              <a:rPr lang="en-AU" smtClean="0"/>
              <a:t>17/07/2016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98161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4BA5B2D-BBFD-451D-90DA-F1E83B72D0B9}" type="datetimeFigureOut">
              <a:rPr lang="en-AU" smtClean="0"/>
              <a:t>17/07/2016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238596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4BA5B2D-BBFD-451D-90DA-F1E83B72D0B9}" type="datetimeFigureOut">
              <a:rPr lang="en-AU" smtClean="0"/>
              <a:t>17/07/2016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49514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BA5B2D-BBFD-451D-90DA-F1E83B72D0B9}" type="datetimeFigureOut">
              <a:rPr lang="en-AU" smtClean="0"/>
              <a:t>17/07/2016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704287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4BA5B2D-BBFD-451D-90DA-F1E83B72D0B9}" type="datetimeFigureOut">
              <a:rPr lang="en-AU" smtClean="0"/>
              <a:t>17/07/2016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2039877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4BA5B2D-BBFD-451D-90DA-F1E83B72D0B9}" type="datetimeFigureOut">
              <a:rPr lang="en-AU" smtClean="0"/>
              <a:t>17/07/2016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4251909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4BA5B2D-BBFD-451D-90DA-F1E83B72D0B9}" type="datetimeFigureOut">
              <a:rPr lang="en-AU" smtClean="0"/>
              <a:t>17/07/2016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328627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A5B2D-BBFD-451D-90DA-F1E83B72D0B9}" type="datetimeFigureOut">
              <a:rPr lang="en-AU" smtClean="0"/>
              <a:t>17/07/2016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2338013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A5B2D-BBFD-451D-90DA-F1E83B72D0B9}" type="datetimeFigureOut">
              <a:rPr lang="en-AU" smtClean="0"/>
              <a:t>17/07/2016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391661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A5B2D-BBFD-451D-90DA-F1E83B72D0B9}" type="datetimeFigureOut">
              <a:rPr lang="en-AU" smtClean="0"/>
              <a:t>17/07/2016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895D995-538D-4DE2-A697-81EDC4879E9B}" type="slidenum">
              <a:rPr lang="en-AU" smtClean="0"/>
              <a:t>‹#›</a:t>
            </a:fld>
            <a:endParaRPr lang="en-AU"/>
          </a:p>
        </p:txBody>
      </p:sp>
    </p:spTree>
    <p:extLst>
      <p:ext uri="{BB962C8B-B14F-4D97-AF65-F5344CB8AC3E}">
        <p14:creationId xmlns:p14="http://schemas.microsoft.com/office/powerpoint/2010/main" val="3868012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FF00">
                <a:lumMod val="59000"/>
                <a:lumOff val="41000"/>
                <a:alpha val="76000"/>
              </a:srgb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A5B2D-BBFD-451D-90DA-F1E83B72D0B9}" type="datetimeFigureOut">
              <a:rPr lang="en-AU" smtClean="0"/>
              <a:t>17/07/2016</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5D995-538D-4DE2-A697-81EDC4879E9B}" type="slidenum">
              <a:rPr lang="en-AU" smtClean="0"/>
              <a:t>‹#›</a:t>
            </a:fld>
            <a:endParaRPr lang="en-AU"/>
          </a:p>
        </p:txBody>
      </p:sp>
    </p:spTree>
    <p:extLst>
      <p:ext uri="{BB962C8B-B14F-4D97-AF65-F5344CB8AC3E}">
        <p14:creationId xmlns:p14="http://schemas.microsoft.com/office/powerpoint/2010/main" val="1034375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975" y="7937"/>
            <a:ext cx="8640960" cy="1470025"/>
          </a:xfrm>
        </p:spPr>
        <p:txBody>
          <a:bodyPr>
            <a:noAutofit/>
          </a:bodyPr>
          <a:lstStyle/>
          <a:p>
            <a:r>
              <a:rPr lang="en-AU" sz="4800" b="1" dirty="0" smtClean="0">
                <a:latin typeface="Batang" pitchFamily="18" charset="-127"/>
                <a:ea typeface="Batang" pitchFamily="18" charset="-127"/>
              </a:rPr>
              <a:t>Gold Coast </a:t>
            </a:r>
            <a:br>
              <a:rPr lang="en-AU" sz="4800" b="1" dirty="0" smtClean="0">
                <a:latin typeface="Batang" pitchFamily="18" charset="-127"/>
                <a:ea typeface="Batang" pitchFamily="18" charset="-127"/>
              </a:rPr>
            </a:br>
            <a:r>
              <a:rPr lang="en-AU" sz="4800" b="1" dirty="0" smtClean="0">
                <a:latin typeface="Batang" pitchFamily="18" charset="-127"/>
                <a:ea typeface="Batang" pitchFamily="18" charset="-127"/>
              </a:rPr>
              <a:t>Regional Beekeepers Inc.</a:t>
            </a:r>
            <a:endParaRPr lang="en-AU" sz="4800" b="1" dirty="0">
              <a:latin typeface="Batang" pitchFamily="18" charset="-127"/>
              <a:ea typeface="Batang" pitchFamily="18" charset="-127"/>
            </a:endParaRPr>
          </a:p>
        </p:txBody>
      </p:sp>
      <p:sp>
        <p:nvSpPr>
          <p:cNvPr id="7" name="AutoShape 4" descr="data:image/jpeg;base64,/9j/4AAQSkZJRgABAQAAAQABAAD/2wCEAAkGBxQQEBUQEBAQEBAQEhUVFhUWFRQZFxYQFhEYFhQWFRYYHCggGBolGxQYIjIhJSkrLi4uGCAzODMsNygtLisBCgoKDg0OGhAQGy8lICQsLCwsLCwvLy8sLCwsLCwsLCwsLCwsLCwsLCwsLCwsLCwsLCwsLCwsLCwsLCwsLCwsLP/AABEIALwBDAMBIgACEQEDEQH/xAAcAAEAAQUBAQAAAAAAAAAAAAAAAQIDBAUGBwj/xABBEAABAwIEAwUFBQQJBQAAAAABAAIRAyEEBRIxQVFxBhMiYZEyQoGhsQcUwdHwI3Lh8RU0Q1JiorLC0hZEgpKT/8QAGAEBAQEBAQAAAAAAAAAAAAAAAAECAwT/xAAiEQEAAwACAgMBAAMAAAAAAAAAAQIRAyESMQRBURMUMmH/2gAMAwEAAhEDEQA/APY0REBERQFClEEKURAREQEREBERUEREBERAREQERFAREQERE0EREBERUEREBERAREUBERAREQEREBERAREQEREURERBERUERFAREQEREBERRRERUEREQREVBERAREUBERUEREBERAREUBERAREUUUKVCqClQiCUREBERRRERARERRERUEREQREVQREQERFAREVBERAREQEUIoJRQrdbENYJe9rB5kD6qC6i1bs9oQSH6o5A/IxBWJV7T0eBJmPms/0p+teMt8i5vEdqqTbk7jy3mFl5dnLKrdTXeHnzPJI5aTORKzS0RuNypVj72wCXPYLX8QssStn2Hbc1Wm8WkieostTMM5Mtki0tTtNRA1DW4eWm/SXLWt7c0zMUX8vE4C/QArM3rH23FLfjrEXKs7WOd7FAerz9GKf+oartmtB5Brj9Sp/Sp4WdSi53D5s5+9TT8KYWQzFajAdVf5Nk+ulWLxKeMt0ixKFOblhH7zvwCygtIlEREERFpBERAREQQpREBERARQkoJUEqCVSXRdTRMprXIdse1lKhQd3VUGqCBpgzvffY+S5TJPtE0h/fG0HSeR/nCxN8luK9a6Xtr20+7O7ihHe+8/fQbWA2JuP1twlftA90vjU9xILnkkkEjiTt5LnKmYGq41HmS+Tfmbn5q9Xx+pjabWBpEmQPER+iuVo8v9m469M85rUeRqqkDfyAvwVnG40Np946sHkmA0EgmOnD9Bc3uTqnyaNp6LoRW1NkUW1HNphtiwFrtzpAaPDAPM2ngsWpEenSu4ppVH1zsWsbtaLdDsOvNdZkmMdSZoYyYMkk2nnqNlyzM2AaAKZa7cCNRgztNp2vA+M2rbiHOEOe3UeBdLo5Q2BsOa52rOusZjscXiPCXPrUmm8afERyDi6G7jgVrMZmNJgHje5x39nSeg+PNdF2SyfBPwwxFb9rUAcSCQA0AkDwsidveJ4LhszxjX1nNptbTBcTDQBAJMCB5LV6TEbKUmJnIXa+aACG2B6fkfqsU40kXJ8uW3JZ/wDRJpsbXc0GmTGqQfF58v4LNw2WNI7wAFu/Ry42v4/TvFI/WibjXRz+LlmYTMn03NLm6mT7JEA89rhZxpidoH1WPjgAGtsZP4fwU89lrwjHaYLtfggBqwr28pioB01Gy3+C7YYR8AVO7nbU0geosF5pRw+lsmOaoxDAWzO110r8i0fTjPxqz9vbKbw4BzSHNNwQZBHkVUvHsjz7EYcNFJ4LBMsdcG/y+C7LBduqZH7am5h4ltx6L1Rz0n7ea3BeHXosPLszpYhuqjUa8cRxHUG4WWuuuEwlFCLQKVCIgiIglERAUFSqHlQC5WK2LYz2qjG9XAfVS5a9uSYeZ+70Z5lgP1UlcZFPNKLjDa9Fx5Cown6qznuZtw2HfXcfCxpNryYsB1Kwc2p5fRvim4NnIPbT1T5NiT6Ljc/w7X4SrTw9anWwr6jH0ixwcGjvBrZqBO3Ixt5rE2xuK64OuK+Nq1HjTNNneu8Q0tDy1rWibajqHz5LVPaab3UnXcdTXDlUBPHqrFfEvaXta4tbUID44tDw4A/EA/BXqlAamx/e+UwJ6q9YnemXYgNBa/4bGHLd5bjBrAe1ui24OpziQIbHVabMMMGvOkDwngdxxW/7KNaZc7gWwLTqniYtsD8Fy5Yjx10457xk169OlWfSfSEEGHkXHhvB34rXCswuMaRrF5mdbibjceV/ksjPAKlepUmG2iNxaTt0Hotc+i2RDpaDfTq8UmY5yLdfNc6V67btbvpucuzMUxoLaZBEEgQSJNjfhMcwtPiCx9cgBzb2EyPUALDzJoiWEiNwTcnne6wsPWOsXO/FdY449w5zefTqaNearw8O0U3BrWiYJAuXX3t81ttFOoDIk8/f390/7TZc1SxP7ZzXPgVNJB4Ta5jp9VsqT9B3h3I8CF5eaLdPZwzWV+vqYW09UtdBHJwJsQPgehkcFun5iWUG0phskxY+IjxGR+vktZTrB7GiQHTLCY8LzuD5OgeUjqqKzD7+/wBPLquO9O/ue16pmOrbYK0KupzevyCtMogSf18FewtIQS6IA42uTA+auR9NbjNr1be0QIWM6r4SJBt8lj4nUDGkwOCnTblaVmInF6bPKmBtLxcR/BUuZBsR0WNUxBYNMy1th+MfFWW1tVx+KnczMsxVkYDGOw9UVKbiHNdP65rvci7dteA3FN7t9vG0HST5jcLzzD0SXzE6Wz5KcdUvLQAOS9FOa1ciHDk4q2e34bEsqt1U3te08WkEK8vDssziphXaqby0nzsfIjZesdm88biqQcS0VIu38R5L28fJ5PFycU1blERdXERFEIKkREEK25XCqHKSOdzTtEWVTh8NhquLxDQNTWw2mydu8qus3osU5PjcV/W8Z92pn+xwnhMf4qzvF8BZdQGgbACTJtueZ81MLOa1rUZX2XwuGaW0sOwl/tueNb3zvqc+THlsuezPsNhsPrxNA1aJMamBxNMjUN2xJ+Jsu5VvFUBUY6mdntI9Qk1iYwi06+ds9y3Q91Rgmk4kg8r8Vbp0NfdxF3DrYmJW+7S5caFZ9Kq4NAdMFwAJPvN5ggfVWOzFOkaoLqjS4SGMkSXSIiYXOZ+m83ti5rlTmsqVxAbTjW0jcEiCORWLlGIn9m0wXbfvG69fzHI290O8aNNdoZUHAEtgfPivIM5y0Zdje6FVlWCD4SZaCbNfax2tKtq9YRPes2pTdts4m/UEG4+O3lCx8c9tNpLwAdoB3/wnnt8vXoqmXOrNa+DqcL/H9ArmsdhH1ajnkSylYCbWsT6hcqz+tzEz6W6Oqo0PLZM2Bm7ZjeZVrOMM2m1tVjZa6xk+y8bhZmFwz+7Nd0tbq0t3GwkmPL81TRod7Re2NXvRIsTufJajYnS2TDTYg+w8XkR6G3NbnBB1ZnhvUYZibuZG3UXty6LBoYCYa4kNNgYnxCTw859V0GU5ZUa3XTa8mWnbxW2IEbJfuMhadTrX4dxcCGm7Tq8oP81tqVTUyD4ns3827eo+Y6Kcdh+8p6qUA7OYI8LiNgOVlr8txYpvILXPgHVBiTyvyheO1ft7a2ZO54+XVZujTTg7ncceSxzVA0loBa4eE/IgzsQVjvxDi4h0z14+aTX8IlnN9lXMONTpva9uYWFhWuO5AHG/4Dotmx/djS2PM2+iz44vlrFxGHBEX1DiON+N1iU8MQTew2ElZ5rNmN1dwjNbjyAuUrsLNmPiWRS8N3Wm0nT/AD5LAbX1RM9IPRbvGVxGlpMC0WLYn59VqSwk2AN+H1W6x+saqOGY+ACdYvEcJ5lXnZkaD2upVC0s2IKpDHU2lxbJd5CW/vcVqa9N7zMG/E7D1Xeka4Xl7d2R7QNxlGbCoyA8ecbjyK3y8W+zlzm42m1rzBkOA2IDSTImY817QvXWdh47VyRJUFFplWiplCUAlUEoSoQERCVQXE9su2/cO+7YTRUxJOlz3ECnR/eJgEjzMCL8ldz7tiQ/7vgWd/XJiQCWtPGI9oj081qsq+z41GzjIY4uJc1pBLjO5IkX3/Jc5vs5Xt0imRtnBtw1XG4stY+pj8SbuqwSwRvpJiGDaYA5Dad92i+zKo2i2rSfreG6qjCL6t3aDxHkb+fL1TKcoo4Rnd0KbabeMbuPNzjcnqr2LrNa0l0kAbAEn0C14d6z59Y+ecPUxdABlPEV2NGzA+oGjf3ZjhtC6Hst2PfjgX1XMFIEAuh2t/E6SRB8zO54rucVVpPcScKTF5dTufUKzXz1zRpptjoFn+ffbXl106jA5SxjAyAABC8vyvIe+zB+Hp1WupsnVUgwWtdsPif8pW4zPN8Qyk6o8PptI0tJBALjsBO8CT8FT2XyTECh31MQa15O+geyBx5lY5Ii14o68e1pN9dHmPZVjqXdtLQ0DyWhyLsoKTiHunpaOcSsk4LGTdrz0lXn0MWBemRbddv41idhx85buhkeDYGnuqOtoMGBMk3PX81n020BHsW2PELhjTrbFxb6rOwuT1qu1YAdH/WFvxhl0GYZZhKpc8tYKjhBcLF370e11K8u7UZQMNWmm4OY67SOXFp6fku3qdksQf8AuGf5lYf2IqFjmvrMcDcCHWcNiP1xXn5+Lyr17d+Dl8Ld+nnlCqA69mON5913B/Tn5fBZ2M7MYpviDaVQc2VGmRwImFgZlhDReWPBa4GC08/xBXZZBlz8RRpkVGtIYGmPFGkkAGHWMALzcFImfGz1fItkeVXGh1SlAqMc2+xBustuMEanAgbW5r0T/ot59rEC/A05/wBylvYtw2xDB0pR9HLtPx4/Xnj5Dzunm1IwC0tI4mIPWFd/p9oEMIb5Dn8LFdziOwRfviG//EH/AHLCd9l7SZOJHwot/wCSn+PH0f3cbUzAOEuc2w/W26UMxogb358PQfq67xn2Z0fer1j0DB+BWTR+zjBtuTWd1ePwCf4//SfkPPcJVdXJFMF087z1NvU3W4y7sm9/9YxAaz+4yCY/eNh6Fd/heyeFpjw03Hq95/FbOjl1Jvs02D4T9V2rxVj25W5ZlqMkw2HwrdNCi1pO7t3Hq5buliNXuuCutaBsAOgVS6dOQiIoKZSVCkKiEUwoVHPZr9/NaaDqVOiOGgPLvFEmYvF4kW5lYeJy3MMU3u8RVw9Ckfa7nXrcAdiSTE8YK66EhYmutRfGsyvKWYZmmlTY0xd0y49TA9Fmmm4+8P8A1P8AyV6FKsZEZCTMzOyw34Nx/tqg6NpfiwoMCONSs7/z0/6AFmQoV1GKcBTIhzS8f4nOd/qJV2lQaz2WNb0AH0V2EKDgPtDqB+Kw1GqHmg1pqVNPIuiYkTAb811lDHgtaMPSe9mkaTGlmmLQXfksrEYCnUMvptcYAktBIAmIJ23KuYXDtpNDGSGt2EzA5DyWYrkzLc22sR+MNzK7/eZRHl4j6myq/owH26lV/Vxj0CzlIWmGPSwVNvssb6X9VfhVIoKYRVKIQaTP+y9DGkOqgh7bam2JHI81zlHsBWounD45zGk38JBj4GJ87Lv0WJ46zO46V5LRGRLmMqyCthqzntr1qjHabVH65AI1zMb3iBay6aFKLcRnpiZmfaISFKIiISFKIEIiIClEQEREFMKQiK6CKUUEIpRBCKUQQilQgKCpQoEIiIIKlCiAiIgIiIJREQQpUKUBERAREQEREBERAREQQilQglERAREQEREBQpRBCFSoQAiIgIhRAREQEREEoiIIUqFKAiIgIiICIiAiIgIiICKQpQUoqkQQQoVSIKUVSIKUVSpKAoUoghFKIIRSiCEUwiAiBSUEIqkQUoqkQUoqkQUoqkQUoqkQUoqlSUBFUqU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9" name="AutoShape 6" descr="data:image/jpeg;base64,/9j/4AAQSkZJRgABAQAAAQABAAD/2wCEAAkGBxQQEBUQEBAQEBAQEhUVFhUWFRQZFxYQFhEYFhQWFRYYHCggGBolGxQYIjIhJSkrLi4uGCAzODMsNygtLisBCgoKDg0OGhAQGy8lICQsLCwsLCwvLy8sLCwsLCwsLCwsLCwsLCwsLCwsLCwsLCwsLCwsLCwsLCwsLCwsLCwsLP/AABEIALwBDAMBIgACEQEDEQH/xAAcAAEAAQUBAQAAAAAAAAAAAAAAAQIDBAUGBwj/xABBEAABAwIEAwUFBQQJBQAAAAABAAIRAyEEBRIxQVFxBhMiYZEyQoGhsQcUwdHwI3Lh8RU0Q1JiorLC0hZEgpKT/8QAGAEBAQEBAQAAAAAAAAAAAAAAAAECAwT/xAAiEQEAAwACAgMBAAMAAAAAAAAAAQIRAyESMQRBURMUMmH/2gAMAwEAAhEDEQA/APY0REBERQFClEEKURAREQEREBERUEREBERAREQERFAREQERE0EREBERUEREBERAREUBERAREQEREBERAREQEREURERBERUERFAREQEREBERRRERUEREQREVBERAREUBERUEREBERAREUBERAREUUUKVCqClQiCUREBERRRERARERRERUEREQREVQREQERFAREVBERAREQEUIoJRQrdbENYJe9rB5kD6qC6i1bs9oQSH6o5A/IxBWJV7T0eBJmPms/0p+teMt8i5vEdqqTbk7jy3mFl5dnLKrdTXeHnzPJI5aTORKzS0RuNypVj72wCXPYLX8QssStn2Hbc1Wm8WkieostTMM5Mtki0tTtNRA1DW4eWm/SXLWt7c0zMUX8vE4C/QArM3rH23FLfjrEXKs7WOd7FAerz9GKf+oartmtB5Brj9Sp/Sp4WdSi53D5s5+9TT8KYWQzFajAdVf5Nk+ulWLxKeMt0ixKFOblhH7zvwCygtIlEREERFpBERAREQQpREBERARQkoJUEqCVSXRdTRMprXIdse1lKhQd3VUGqCBpgzvffY+S5TJPtE0h/fG0HSeR/nCxN8luK9a6Xtr20+7O7ihHe+8/fQbWA2JuP1twlftA90vjU9xILnkkkEjiTt5LnKmYGq41HmS+Tfmbn5q9Xx+pjabWBpEmQPER+iuVo8v9m469M85rUeRqqkDfyAvwVnG40Np946sHkmA0EgmOnD9Bc3uTqnyaNp6LoRW1NkUW1HNphtiwFrtzpAaPDAPM2ngsWpEenSu4ppVH1zsWsbtaLdDsOvNdZkmMdSZoYyYMkk2nnqNlyzM2AaAKZa7cCNRgztNp2vA+M2rbiHOEOe3UeBdLo5Q2BsOa52rOusZjscXiPCXPrUmm8afERyDi6G7jgVrMZmNJgHje5x39nSeg+PNdF2SyfBPwwxFb9rUAcSCQA0AkDwsidveJ4LhszxjX1nNptbTBcTDQBAJMCB5LV6TEbKUmJnIXa+aACG2B6fkfqsU40kXJ8uW3JZ/wDRJpsbXc0GmTGqQfF58v4LNw2WNI7wAFu/Ry42v4/TvFI/WibjXRz+LlmYTMn03NLm6mT7JEA89rhZxpidoH1WPjgAGtsZP4fwU89lrwjHaYLtfggBqwr28pioB01Gy3+C7YYR8AVO7nbU0geosF5pRw+lsmOaoxDAWzO110r8i0fTjPxqz9vbKbw4BzSHNNwQZBHkVUvHsjz7EYcNFJ4LBMsdcG/y+C7LBduqZH7am5h4ltx6L1Rz0n7ea3BeHXosPLszpYhuqjUa8cRxHUG4WWuuuEwlFCLQKVCIgiIglERAUFSqHlQC5WK2LYz2qjG9XAfVS5a9uSYeZ+70Z5lgP1UlcZFPNKLjDa9Fx5Cown6qznuZtw2HfXcfCxpNryYsB1Kwc2p5fRvim4NnIPbT1T5NiT6Ljc/w7X4SrTw9anWwr6jH0ixwcGjvBrZqBO3Ixt5rE2xuK64OuK+Nq1HjTNNneu8Q0tDy1rWibajqHz5LVPaab3UnXcdTXDlUBPHqrFfEvaXta4tbUID44tDw4A/EA/BXqlAamx/e+UwJ6q9YnemXYgNBa/4bGHLd5bjBrAe1ui24OpziQIbHVabMMMGvOkDwngdxxW/7KNaZc7gWwLTqniYtsD8Fy5Yjx10457xk169OlWfSfSEEGHkXHhvB34rXCswuMaRrF5mdbibjceV/ksjPAKlepUmG2iNxaTt0Hotc+i2RDpaDfTq8UmY5yLdfNc6V67btbvpucuzMUxoLaZBEEgQSJNjfhMcwtPiCx9cgBzb2EyPUALDzJoiWEiNwTcnne6wsPWOsXO/FdY449w5zefTqaNearw8O0U3BrWiYJAuXX3t81ttFOoDIk8/f390/7TZc1SxP7ZzXPgVNJB4Ta5jp9VsqT9B3h3I8CF5eaLdPZwzWV+vqYW09UtdBHJwJsQPgehkcFun5iWUG0phskxY+IjxGR+vktZTrB7GiQHTLCY8LzuD5OgeUjqqKzD7+/wBPLquO9O/ue16pmOrbYK0KupzevyCtMogSf18FewtIQS6IA42uTA+auR9NbjNr1be0QIWM6r4SJBt8lj4nUDGkwOCnTblaVmInF6bPKmBtLxcR/BUuZBsR0WNUxBYNMy1th+MfFWW1tVx+KnczMsxVkYDGOw9UVKbiHNdP65rvci7dteA3FN7t9vG0HST5jcLzzD0SXzE6Wz5KcdUvLQAOS9FOa1ciHDk4q2e34bEsqt1U3te08WkEK8vDssziphXaqby0nzsfIjZesdm88biqQcS0VIu38R5L28fJ5PFycU1blERdXERFEIKkREEK25XCqHKSOdzTtEWVTh8NhquLxDQNTWw2mydu8qus3osU5PjcV/W8Z92pn+xwnhMf4qzvF8BZdQGgbACTJtueZ81MLOa1rUZX2XwuGaW0sOwl/tueNb3zvqc+THlsuezPsNhsPrxNA1aJMamBxNMjUN2xJ+Jsu5VvFUBUY6mdntI9Qk1iYwi06+ds9y3Q91Rgmk4kg8r8Vbp0NfdxF3DrYmJW+7S5caFZ9Kq4NAdMFwAJPvN5ggfVWOzFOkaoLqjS4SGMkSXSIiYXOZ+m83ti5rlTmsqVxAbTjW0jcEiCORWLlGIn9m0wXbfvG69fzHI290O8aNNdoZUHAEtgfPivIM5y0Zdje6FVlWCD4SZaCbNfax2tKtq9YRPes2pTdts4m/UEG4+O3lCx8c9tNpLwAdoB3/wnnt8vXoqmXOrNa+DqcL/H9ArmsdhH1ajnkSylYCbWsT6hcqz+tzEz6W6Oqo0PLZM2Bm7ZjeZVrOMM2m1tVjZa6xk+y8bhZmFwz+7Nd0tbq0t3GwkmPL81TRod7Re2NXvRIsTufJajYnS2TDTYg+w8XkR6G3NbnBB1ZnhvUYZibuZG3UXty6LBoYCYa4kNNgYnxCTw859V0GU5ZUa3XTa8mWnbxW2IEbJfuMhadTrX4dxcCGm7Tq8oP81tqVTUyD4ns3827eo+Y6Kcdh+8p6qUA7OYI8LiNgOVlr8txYpvILXPgHVBiTyvyheO1ft7a2ZO54+XVZujTTg7ncceSxzVA0loBa4eE/IgzsQVjvxDi4h0z14+aTX8IlnN9lXMONTpva9uYWFhWuO5AHG/4Dotmx/djS2PM2+iz44vlrFxGHBEX1DiON+N1iU8MQTew2ElZ5rNmN1dwjNbjyAuUrsLNmPiWRS8N3Wm0nT/AD5LAbX1RM9IPRbvGVxGlpMC0WLYn59VqSwk2AN+H1W6x+saqOGY+ACdYvEcJ5lXnZkaD2upVC0s2IKpDHU2lxbJd5CW/vcVqa9N7zMG/E7D1Xeka4Xl7d2R7QNxlGbCoyA8ecbjyK3y8W+zlzm42m1rzBkOA2IDSTImY817QvXWdh47VyRJUFFplWiplCUAlUEoSoQERCVQXE9su2/cO+7YTRUxJOlz3ECnR/eJgEjzMCL8ldz7tiQ/7vgWd/XJiQCWtPGI9oj081qsq+z41GzjIY4uJc1pBLjO5IkX3/Jc5vs5Xt0imRtnBtw1XG4stY+pj8SbuqwSwRvpJiGDaYA5Dad92i+zKo2i2rSfreG6qjCL6t3aDxHkb+fL1TKcoo4Rnd0KbabeMbuPNzjcnqr2LrNa0l0kAbAEn0C14d6z59Y+ecPUxdABlPEV2NGzA+oGjf3ZjhtC6Hst2PfjgX1XMFIEAuh2t/E6SRB8zO54rucVVpPcScKTF5dTufUKzXz1zRpptjoFn+ffbXl106jA5SxjAyAABC8vyvIe+zB+Hp1WupsnVUgwWtdsPif8pW4zPN8Qyk6o8PptI0tJBALjsBO8CT8FT2XyTECh31MQa15O+geyBx5lY5Ii14o68e1pN9dHmPZVjqXdtLQ0DyWhyLsoKTiHunpaOcSsk4LGTdrz0lXn0MWBemRbddv41idhx85buhkeDYGnuqOtoMGBMk3PX81n020BHsW2PELhjTrbFxb6rOwuT1qu1YAdH/WFvxhl0GYZZhKpc8tYKjhBcLF370e11K8u7UZQMNWmm4OY67SOXFp6fku3qdksQf8AuGf5lYf2IqFjmvrMcDcCHWcNiP1xXn5+Lyr17d+Dl8Ld+nnlCqA69mON5913B/Tn5fBZ2M7MYpviDaVQc2VGmRwImFgZlhDReWPBa4GC08/xBXZZBlz8RRpkVGtIYGmPFGkkAGHWMALzcFImfGz1fItkeVXGh1SlAqMc2+xBustuMEanAgbW5r0T/ot59rEC/A05/wBylvYtw2xDB0pR9HLtPx4/Xnj5Dzunm1IwC0tI4mIPWFd/p9oEMIb5Dn8LFdziOwRfviG//EH/AHLCd9l7SZOJHwot/wCSn+PH0f3cbUzAOEuc2w/W26UMxogb358PQfq67xn2Z0fer1j0DB+BWTR+zjBtuTWd1ePwCf4//SfkPPcJVdXJFMF087z1NvU3W4y7sm9/9YxAaz+4yCY/eNh6Fd/heyeFpjw03Hq95/FbOjl1Jvs02D4T9V2rxVj25W5ZlqMkw2HwrdNCi1pO7t3Hq5buliNXuuCutaBsAOgVS6dOQiIoKZSVCkKiEUwoVHPZr9/NaaDqVOiOGgPLvFEmYvF4kW5lYeJy3MMU3u8RVw9Ckfa7nXrcAdiSTE8YK66EhYmutRfGsyvKWYZmmlTY0xd0y49TA9Fmmm4+8P8A1P8AyV6FKsZEZCTMzOyw34Nx/tqg6NpfiwoMCONSs7/z0/6AFmQoV1GKcBTIhzS8f4nOd/qJV2lQaz2WNb0AH0V2EKDgPtDqB+Kw1GqHmg1pqVNPIuiYkTAb811lDHgtaMPSe9mkaTGlmmLQXfksrEYCnUMvptcYAktBIAmIJ23KuYXDtpNDGSGt2EzA5DyWYrkzLc22sR+MNzK7/eZRHl4j6myq/owH26lV/Vxj0CzlIWmGPSwVNvssb6X9VfhVIoKYRVKIQaTP+y9DGkOqgh7bam2JHI81zlHsBWounD45zGk38JBj4GJ87Lv0WJ46zO46V5LRGRLmMqyCthqzntr1qjHabVH65AI1zMb3iBay6aFKLcRnpiZmfaISFKIiISFKIEIiIClEQEREFMKQiK6CKUUEIpRBCKUQQilQgKCpQoEIiIIKlCiAiIgIiIJREQQpUKUBERAREQEREBERAREQQilQglERAREQEREBQpRBCFSoQAiIgIhRAREQEREEoiIIUqFKAiIgIiICIiAiIgIiICKQpQUoqkQQQoVSIKUVSIKUVSpKAoUoghFKIIRSiCEUwiAiBSUEIqkQUoqkQUoqkQUoqkQUoqkQUoqlSUBFUqUH/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34" name="Picture 10" descr="http://decarbonisesa.files.wordpress.com/2011/06/queen-be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810594"/>
            <a:ext cx="5040560" cy="3545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upload.wikimedia.org/wikipedia/commons/thumb/4/46/Crown_of_the_Kingdom_of_Greece.svg/309px-Crown_of_the_Kingdom_of_Greec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717032"/>
            <a:ext cx="729523" cy="5760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63688" y="1628800"/>
            <a:ext cx="5832648" cy="120032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AU" sz="72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Queen</a:t>
            </a:r>
            <a:endParaRPr lang="en-AU"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TextBox 2"/>
          <p:cNvSpPr txBox="1"/>
          <p:nvPr/>
        </p:nvSpPr>
        <p:spPr>
          <a:xfrm>
            <a:off x="-32367" y="6340678"/>
            <a:ext cx="9144000" cy="369332"/>
          </a:xfrm>
          <a:prstGeom prst="rect">
            <a:avLst/>
          </a:prstGeom>
          <a:noFill/>
        </p:spPr>
        <p:txBody>
          <a:bodyPr wrap="square" rtlCol="0">
            <a:spAutoFit/>
          </a:bodyPr>
          <a:lstStyle/>
          <a:p>
            <a:pPr algn="ctr"/>
            <a:r>
              <a:rPr lang="en-AU" dirty="0" smtClean="0"/>
              <a:t>Prepared by John Polley</a:t>
            </a:r>
            <a:endParaRPr lang="en-AU" dirty="0"/>
          </a:p>
        </p:txBody>
      </p:sp>
    </p:spTree>
    <p:extLst>
      <p:ext uri="{BB962C8B-B14F-4D97-AF65-F5344CB8AC3E}">
        <p14:creationId xmlns:p14="http://schemas.microsoft.com/office/powerpoint/2010/main" val="1558881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es © Éric Tourne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703683"/>
            <a:ext cx="6581775" cy="4381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5085184"/>
            <a:ext cx="6408712" cy="1200329"/>
          </a:xfrm>
          <a:prstGeom prst="rect">
            <a:avLst/>
          </a:prstGeom>
          <a:noFill/>
        </p:spPr>
        <p:txBody>
          <a:bodyPr wrap="square" rtlCol="0">
            <a:spAutoFit/>
          </a:bodyPr>
          <a:lstStyle/>
          <a:p>
            <a:pPr algn="ctr"/>
            <a:r>
              <a:rPr lang="en-AU" sz="2400" dirty="0" smtClean="0"/>
              <a:t>At birth, the young queen starts looking for her sisters to eliminate them. If the queen meets one of them, a fight to death ensues. </a:t>
            </a:r>
            <a:endParaRPr lang="en-AU" sz="2400" dirty="0"/>
          </a:p>
        </p:txBody>
      </p:sp>
    </p:spTree>
    <p:extLst>
      <p:ext uri="{BB962C8B-B14F-4D97-AF65-F5344CB8AC3E}">
        <p14:creationId xmlns:p14="http://schemas.microsoft.com/office/powerpoint/2010/main" val="1788146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5157192"/>
            <a:ext cx="8568952" cy="1200329"/>
          </a:xfrm>
          <a:prstGeom prst="rect">
            <a:avLst/>
          </a:prstGeom>
          <a:noFill/>
        </p:spPr>
        <p:txBody>
          <a:bodyPr wrap="square" rtlCol="0">
            <a:spAutoFit/>
          </a:bodyPr>
          <a:lstStyle/>
          <a:p>
            <a:pPr algn="ctr"/>
            <a:r>
              <a:rPr lang="en-AU" b="1" dirty="0" smtClean="0"/>
              <a:t>Mating occurs in flight over ten meters above ground. The young queen, born five to six days earlier, has only ventured out of the hive for her reconnaissance flight.  When sexually mature, she leaves the hive on a fair windless day and mates with about a dozen males to fill her </a:t>
            </a:r>
            <a:r>
              <a:rPr lang="en-AU" b="1" dirty="0" err="1" smtClean="0"/>
              <a:t>spermatheca</a:t>
            </a:r>
            <a:r>
              <a:rPr lang="en-AU" b="1" dirty="0" smtClean="0"/>
              <a:t>. Mating results in death for the drones.</a:t>
            </a:r>
            <a:r>
              <a:rPr lang="en-AU" b="1" dirty="0"/>
              <a:t> </a:t>
            </a:r>
          </a:p>
        </p:txBody>
      </p:sp>
      <p:pic>
        <p:nvPicPr>
          <p:cNvPr id="3074" name="Picture 2" descr="http://cache1.asset-cache.net/gc/143739715-honey-bee-copulation-flight-of-queen-and-gettyimages.jpg?v=1&amp;c=IWSAsset&amp;k=2&amp;d=oLTZHwqMuS0CPcHRCc2o0HCC4QSLI6%2Fbe%2Blc5dGJOI4%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937" y="1659148"/>
            <a:ext cx="4241063" cy="31076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ordlesstech.com/wp-content/uploads/2013/09/Queen-Honeybee-mating-flight-1-640x3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8" y="1659148"/>
            <a:ext cx="5126030" cy="31076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16632"/>
            <a:ext cx="9144000" cy="646331"/>
          </a:xfrm>
          <a:prstGeom prst="rect">
            <a:avLst/>
          </a:prstGeom>
          <a:noFill/>
        </p:spPr>
        <p:txBody>
          <a:bodyPr wrap="square" rtlCol="0">
            <a:spAutoFit/>
          </a:bodyPr>
          <a:lstStyle/>
          <a:p>
            <a:pPr algn="ctr"/>
            <a:r>
              <a:rPr lang="en-AU" sz="3600" b="1" dirty="0" smtClean="0"/>
              <a:t>Queen bee mating in flight</a:t>
            </a:r>
            <a:endParaRPr lang="en-AU" sz="3600" b="1" dirty="0"/>
          </a:p>
        </p:txBody>
      </p:sp>
    </p:spTree>
    <p:extLst>
      <p:ext uri="{BB962C8B-B14F-4D97-AF65-F5344CB8AC3E}">
        <p14:creationId xmlns:p14="http://schemas.microsoft.com/office/powerpoint/2010/main" val="2234811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069" y="4869160"/>
            <a:ext cx="7848872" cy="1200329"/>
          </a:xfrm>
          <a:prstGeom prst="rect">
            <a:avLst/>
          </a:prstGeom>
        </p:spPr>
        <p:txBody>
          <a:bodyPr wrap="square">
            <a:spAutoFit/>
          </a:bodyPr>
          <a:lstStyle/>
          <a:p>
            <a:pPr algn="ctr"/>
            <a:r>
              <a:rPr lang="en-AU" b="1" dirty="0" smtClean="0"/>
              <a:t>A queen moves on a frame with the workers (her daughters) looking for honey. Her head has developed mandibles. Her thorax is larger than that of ordinary bees and the abdomen, which contains fully developed genital organs, is very developed. It can double in size during the laying period</a:t>
            </a:r>
            <a:r>
              <a:rPr lang="en-AU" b="1" dirty="0"/>
              <a:t>. </a:t>
            </a:r>
          </a:p>
        </p:txBody>
      </p:sp>
      <p:pic>
        <p:nvPicPr>
          <p:cNvPr id="11268" name="Picture 4" descr="bees © Éric Tourne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593802"/>
            <a:ext cx="5976664" cy="398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983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ees © Éric Tourne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692696"/>
            <a:ext cx="5112568" cy="34108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3251" y="4121302"/>
            <a:ext cx="6120680" cy="2585323"/>
          </a:xfrm>
          <a:prstGeom prst="rect">
            <a:avLst/>
          </a:prstGeom>
          <a:noFill/>
        </p:spPr>
        <p:txBody>
          <a:bodyPr wrap="square" rtlCol="0">
            <a:spAutoFit/>
          </a:bodyPr>
          <a:lstStyle/>
          <a:p>
            <a:pPr algn="ctr"/>
            <a:r>
              <a:rPr lang="en-AU" b="1" dirty="0" smtClean="0"/>
              <a:t>The queen, marked by the beekeeper, is laying eggs surrounded by her retinue. A few bees lick her body and a large number of bees touch her with their antennae's. Marking queens allows beekeepers to identify queens, to know their age and their laying cycles</a:t>
            </a:r>
            <a:r>
              <a:rPr lang="en-AU" b="1" dirty="0"/>
              <a:t>.</a:t>
            </a:r>
          </a:p>
          <a:p>
            <a:pPr algn="ctr"/>
            <a:r>
              <a:rPr lang="en-AU" b="1" dirty="0" smtClean="0"/>
              <a:t>The </a:t>
            </a:r>
            <a:r>
              <a:rPr lang="en-AU" b="1" dirty="0"/>
              <a:t>gentle queen bee has a stinger, but it is rare for a beekeeper to be stung by a queen bee. In general, queen bees use their stingers only to kill rival queens that may emerge or be introduced in the hive</a:t>
            </a:r>
            <a:r>
              <a:rPr lang="en-AU" b="1" dirty="0" smtClean="0"/>
              <a:t>.</a:t>
            </a:r>
            <a:endParaRPr lang="en-AU" b="1" dirty="0"/>
          </a:p>
        </p:txBody>
      </p:sp>
    </p:spTree>
    <p:extLst>
      <p:ext uri="{BB962C8B-B14F-4D97-AF65-F5344CB8AC3E}">
        <p14:creationId xmlns:p14="http://schemas.microsoft.com/office/powerpoint/2010/main" val="228329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00" y="1340768"/>
            <a:ext cx="8781600" cy="420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 y="260648"/>
            <a:ext cx="9143999" cy="523220"/>
          </a:xfrm>
          <a:prstGeom prst="rect">
            <a:avLst/>
          </a:prstGeom>
          <a:noFill/>
        </p:spPr>
        <p:txBody>
          <a:bodyPr wrap="square" rtlCol="0">
            <a:spAutoFit/>
          </a:bodyPr>
          <a:lstStyle/>
          <a:p>
            <a:pPr algn="ctr"/>
            <a:r>
              <a:rPr lang="en-AU" sz="2800" dirty="0" smtClean="0"/>
              <a:t>The Queen laying an egg into a prepared cell</a:t>
            </a:r>
            <a:endParaRPr lang="en-AU" dirty="0"/>
          </a:p>
        </p:txBody>
      </p:sp>
    </p:spTree>
    <p:extLst>
      <p:ext uri="{BB962C8B-B14F-4D97-AF65-F5344CB8AC3E}">
        <p14:creationId xmlns:p14="http://schemas.microsoft.com/office/powerpoint/2010/main" val="1133195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9036496" cy="677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056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3" y="188640"/>
            <a:ext cx="901966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3" y="2958132"/>
            <a:ext cx="9019669" cy="39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35696" y="5013176"/>
            <a:ext cx="360040" cy="369332"/>
          </a:xfrm>
          <a:prstGeom prst="rect">
            <a:avLst/>
          </a:prstGeom>
          <a:noFill/>
        </p:spPr>
        <p:txBody>
          <a:bodyPr wrap="square" rtlCol="0">
            <a:spAutoFit/>
          </a:bodyPr>
          <a:lstStyle/>
          <a:p>
            <a:r>
              <a:rPr lang="en-AU" dirty="0"/>
              <a:t>3</a:t>
            </a:r>
          </a:p>
        </p:txBody>
      </p:sp>
      <p:sp>
        <p:nvSpPr>
          <p:cNvPr id="3" name="TextBox 2"/>
          <p:cNvSpPr txBox="1"/>
          <p:nvPr/>
        </p:nvSpPr>
        <p:spPr>
          <a:xfrm>
            <a:off x="539552" y="5013176"/>
            <a:ext cx="360040" cy="369332"/>
          </a:xfrm>
          <a:prstGeom prst="rect">
            <a:avLst/>
          </a:prstGeom>
          <a:noFill/>
        </p:spPr>
        <p:txBody>
          <a:bodyPr wrap="square" rtlCol="0">
            <a:spAutoFit/>
          </a:bodyPr>
          <a:lstStyle/>
          <a:p>
            <a:r>
              <a:rPr lang="en-AU" dirty="0" smtClean="0"/>
              <a:t>1</a:t>
            </a:r>
            <a:endParaRPr lang="en-AU" dirty="0"/>
          </a:p>
        </p:txBody>
      </p:sp>
      <p:sp>
        <p:nvSpPr>
          <p:cNvPr id="4" name="TextBox 3"/>
          <p:cNvSpPr txBox="1"/>
          <p:nvPr/>
        </p:nvSpPr>
        <p:spPr>
          <a:xfrm>
            <a:off x="3275856" y="5013176"/>
            <a:ext cx="360040" cy="369332"/>
          </a:xfrm>
          <a:prstGeom prst="rect">
            <a:avLst/>
          </a:prstGeom>
          <a:noFill/>
        </p:spPr>
        <p:txBody>
          <a:bodyPr wrap="square" rtlCol="0">
            <a:spAutoFit/>
          </a:bodyPr>
          <a:lstStyle/>
          <a:p>
            <a:r>
              <a:rPr lang="en-AU" dirty="0" smtClean="0"/>
              <a:t>6</a:t>
            </a:r>
            <a:endParaRPr lang="en-AU" dirty="0"/>
          </a:p>
        </p:txBody>
      </p:sp>
      <p:sp>
        <p:nvSpPr>
          <p:cNvPr id="5" name="TextBox 4"/>
          <p:cNvSpPr txBox="1"/>
          <p:nvPr/>
        </p:nvSpPr>
        <p:spPr>
          <a:xfrm>
            <a:off x="4716016" y="5013176"/>
            <a:ext cx="288032" cy="369332"/>
          </a:xfrm>
          <a:prstGeom prst="rect">
            <a:avLst/>
          </a:prstGeom>
          <a:noFill/>
        </p:spPr>
        <p:txBody>
          <a:bodyPr wrap="square" rtlCol="0">
            <a:spAutoFit/>
          </a:bodyPr>
          <a:lstStyle/>
          <a:p>
            <a:r>
              <a:rPr lang="en-AU" dirty="0" smtClean="0"/>
              <a:t>9</a:t>
            </a:r>
            <a:endParaRPr lang="en-AU" dirty="0"/>
          </a:p>
        </p:txBody>
      </p:sp>
      <p:sp>
        <p:nvSpPr>
          <p:cNvPr id="6" name="TextBox 5"/>
          <p:cNvSpPr txBox="1"/>
          <p:nvPr/>
        </p:nvSpPr>
        <p:spPr>
          <a:xfrm>
            <a:off x="6084168" y="5013176"/>
            <a:ext cx="432048" cy="369332"/>
          </a:xfrm>
          <a:prstGeom prst="rect">
            <a:avLst/>
          </a:prstGeom>
          <a:noFill/>
        </p:spPr>
        <p:txBody>
          <a:bodyPr wrap="square" rtlCol="0">
            <a:spAutoFit/>
          </a:bodyPr>
          <a:lstStyle/>
          <a:p>
            <a:r>
              <a:rPr lang="en-AU" dirty="0" smtClean="0"/>
              <a:t>18</a:t>
            </a:r>
            <a:endParaRPr lang="en-AU" dirty="0"/>
          </a:p>
        </p:txBody>
      </p:sp>
      <p:sp>
        <p:nvSpPr>
          <p:cNvPr id="7" name="TextBox 6"/>
          <p:cNvSpPr txBox="1"/>
          <p:nvPr/>
        </p:nvSpPr>
        <p:spPr>
          <a:xfrm>
            <a:off x="7380312" y="5013176"/>
            <a:ext cx="432048" cy="369332"/>
          </a:xfrm>
          <a:prstGeom prst="rect">
            <a:avLst/>
          </a:prstGeom>
          <a:noFill/>
        </p:spPr>
        <p:txBody>
          <a:bodyPr wrap="square" rtlCol="0">
            <a:spAutoFit/>
          </a:bodyPr>
          <a:lstStyle/>
          <a:p>
            <a:r>
              <a:rPr lang="en-AU" dirty="0" smtClean="0"/>
              <a:t>16</a:t>
            </a:r>
            <a:endParaRPr lang="en-AU" dirty="0"/>
          </a:p>
        </p:txBody>
      </p:sp>
    </p:spTree>
    <p:extLst>
      <p:ext uri="{BB962C8B-B14F-4D97-AF65-F5344CB8AC3E}">
        <p14:creationId xmlns:p14="http://schemas.microsoft.com/office/powerpoint/2010/main" val="81667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70" y="1204913"/>
            <a:ext cx="8817818" cy="5642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6670" y="260648"/>
            <a:ext cx="8817818" cy="646331"/>
          </a:xfrm>
          <a:prstGeom prst="rect">
            <a:avLst/>
          </a:prstGeom>
          <a:noFill/>
        </p:spPr>
        <p:txBody>
          <a:bodyPr wrap="square" rtlCol="0">
            <a:spAutoFit/>
          </a:bodyPr>
          <a:lstStyle/>
          <a:p>
            <a:pPr algn="ctr"/>
            <a:r>
              <a:rPr lang="en-AU" sz="3600" dirty="0" smtClean="0"/>
              <a:t>Queen bee emerging from her cell</a:t>
            </a:r>
            <a:endParaRPr lang="en-AU" sz="3600" dirty="0"/>
          </a:p>
        </p:txBody>
      </p:sp>
    </p:spTree>
    <p:extLst>
      <p:ext uri="{BB962C8B-B14F-4D97-AF65-F5344CB8AC3E}">
        <p14:creationId xmlns:p14="http://schemas.microsoft.com/office/powerpoint/2010/main" val="1360168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064896" cy="619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116632"/>
            <a:ext cx="8064896" cy="461665"/>
          </a:xfrm>
          <a:prstGeom prst="rect">
            <a:avLst/>
          </a:prstGeom>
          <a:noFill/>
        </p:spPr>
        <p:txBody>
          <a:bodyPr wrap="square" rtlCol="0">
            <a:spAutoFit/>
          </a:bodyPr>
          <a:lstStyle/>
          <a:p>
            <a:pPr algn="ctr"/>
            <a:r>
              <a:rPr lang="en-AU" sz="2400" dirty="0" smtClean="0"/>
              <a:t>Can you find the Queen</a:t>
            </a:r>
            <a:endParaRPr lang="en-AU" sz="2400" dirty="0"/>
          </a:p>
        </p:txBody>
      </p:sp>
    </p:spTree>
    <p:extLst>
      <p:ext uri="{BB962C8B-B14F-4D97-AF65-F5344CB8AC3E}">
        <p14:creationId xmlns:p14="http://schemas.microsoft.com/office/powerpoint/2010/main" val="151618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lstStyle/>
          <a:p>
            <a:r>
              <a:rPr lang="en-AU" dirty="0" smtClean="0"/>
              <a:t>The Queen Bee</a:t>
            </a:r>
            <a:endParaRPr lang="en-AU" dirty="0"/>
          </a:p>
        </p:txBody>
      </p:sp>
      <p:sp>
        <p:nvSpPr>
          <p:cNvPr id="3" name="Content Placeholder 2"/>
          <p:cNvSpPr>
            <a:spLocks noGrp="1"/>
          </p:cNvSpPr>
          <p:nvPr>
            <p:ph idx="1"/>
          </p:nvPr>
        </p:nvSpPr>
        <p:spPr>
          <a:xfrm>
            <a:off x="10188624" y="3117180"/>
            <a:ext cx="792088" cy="432048"/>
          </a:xfrm>
        </p:spPr>
        <p:txBody>
          <a:bodyPr>
            <a:normAutofit fontScale="85000" lnSpcReduction="20000"/>
          </a:bodyPr>
          <a:lstStyle/>
          <a:p>
            <a:pPr marL="0" indent="0">
              <a:buNone/>
            </a:pPr>
            <a:endParaRPr lang="en-AU" dirty="0"/>
          </a:p>
        </p:txBody>
      </p:sp>
      <p:pic>
        <p:nvPicPr>
          <p:cNvPr id="2050" name="Picture 2" descr="http://bugguide.net/images/cache/LH5R0H4R3Z0ZWLYLWLHZPLLZ6LJL9L0RFZLZPLQR3Z3LELRZELZZ6LHZELIR9LSRRHQZPL3L2LRZPLYLCZJLDZ0RO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704" y="798571"/>
            <a:ext cx="5945969"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8205" y="4941168"/>
            <a:ext cx="8712968" cy="2123658"/>
          </a:xfrm>
          <a:prstGeom prst="rect">
            <a:avLst/>
          </a:prstGeom>
          <a:noFill/>
        </p:spPr>
        <p:txBody>
          <a:bodyPr wrap="square" rtlCol="0">
            <a:spAutoFit/>
          </a:bodyPr>
          <a:lstStyle/>
          <a:p>
            <a:pPr algn="ctr"/>
            <a:r>
              <a:rPr lang="en-AU" sz="2400" b="1" dirty="0"/>
              <a:t>The queen bee is the heart and soul of the honey bee colony. She is the reason for nearly everything the rest of the colony does. The queen is the only bee without which the rest of the colony cannot survive. A good quality queen means a strong and productive hive</a:t>
            </a:r>
            <a:r>
              <a:rPr lang="en-AU" sz="2400" b="1" dirty="0" smtClean="0"/>
              <a:t>.</a:t>
            </a:r>
          </a:p>
          <a:p>
            <a:pPr algn="ctr"/>
            <a:endParaRPr lang="en-AU" sz="2400" b="1" dirty="0"/>
          </a:p>
          <a:p>
            <a:pPr algn="ctr"/>
            <a:endParaRPr lang="en-AU" sz="1200" b="1" dirty="0"/>
          </a:p>
        </p:txBody>
      </p:sp>
    </p:spTree>
    <p:extLst>
      <p:ext uri="{BB962C8B-B14F-4D97-AF65-F5344CB8AC3E}">
        <p14:creationId xmlns:p14="http://schemas.microsoft.com/office/powerpoint/2010/main" val="872283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es © Éric Tourne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691755"/>
            <a:ext cx="3312368" cy="4979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661248"/>
            <a:ext cx="9144000" cy="830997"/>
          </a:xfrm>
          <a:prstGeom prst="rect">
            <a:avLst/>
          </a:prstGeom>
          <a:noFill/>
        </p:spPr>
        <p:txBody>
          <a:bodyPr wrap="square" rtlCol="0">
            <a:spAutoFit/>
          </a:bodyPr>
          <a:lstStyle/>
          <a:p>
            <a:pPr algn="ctr"/>
            <a:r>
              <a:rPr lang="en-AU" sz="2400" dirty="0" smtClean="0"/>
              <a:t>Two nurse bees watch over </a:t>
            </a:r>
            <a:br>
              <a:rPr lang="en-AU" sz="2400" dirty="0" smtClean="0"/>
            </a:br>
            <a:r>
              <a:rPr lang="en-AU" sz="2400" dirty="0" smtClean="0"/>
              <a:t>a queen larva in its cell and feed it Royal Jelly</a:t>
            </a:r>
            <a:endParaRPr lang="en-AU" sz="2400" dirty="0"/>
          </a:p>
        </p:txBody>
      </p:sp>
      <p:sp>
        <p:nvSpPr>
          <p:cNvPr id="3" name="TextBox 2"/>
          <p:cNvSpPr txBox="1"/>
          <p:nvPr/>
        </p:nvSpPr>
        <p:spPr>
          <a:xfrm>
            <a:off x="2555776" y="101823"/>
            <a:ext cx="3240360" cy="461665"/>
          </a:xfrm>
          <a:prstGeom prst="rect">
            <a:avLst/>
          </a:prstGeom>
          <a:noFill/>
        </p:spPr>
        <p:txBody>
          <a:bodyPr wrap="square" rtlCol="0">
            <a:spAutoFit/>
          </a:bodyPr>
          <a:lstStyle/>
          <a:p>
            <a:pPr algn="ctr"/>
            <a:r>
              <a:rPr lang="en-AU" sz="2400" dirty="0" smtClean="0"/>
              <a:t>The Queen Cell</a:t>
            </a:r>
            <a:endParaRPr lang="en-AU" sz="2400" dirty="0"/>
          </a:p>
        </p:txBody>
      </p:sp>
    </p:spTree>
    <p:extLst>
      <p:ext uri="{BB962C8B-B14F-4D97-AF65-F5344CB8AC3E}">
        <p14:creationId xmlns:p14="http://schemas.microsoft.com/office/powerpoint/2010/main" val="129198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 y="24554"/>
            <a:ext cx="5083437" cy="359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934" y="3624004"/>
            <a:ext cx="5866066" cy="323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84168" y="1988840"/>
            <a:ext cx="2664296" cy="369332"/>
          </a:xfrm>
          <a:prstGeom prst="rect">
            <a:avLst/>
          </a:prstGeom>
          <a:noFill/>
        </p:spPr>
        <p:txBody>
          <a:bodyPr wrap="square" rtlCol="0">
            <a:spAutoFit/>
          </a:bodyPr>
          <a:lstStyle/>
          <a:p>
            <a:r>
              <a:rPr lang="en-AU" dirty="0" smtClean="0"/>
              <a:t>Queen bee SWARM cells</a:t>
            </a:r>
            <a:endParaRPr lang="en-AU" dirty="0"/>
          </a:p>
        </p:txBody>
      </p:sp>
      <p:cxnSp>
        <p:nvCxnSpPr>
          <p:cNvPr id="4" name="Straight Arrow Connector 3"/>
          <p:cNvCxnSpPr/>
          <p:nvPr/>
        </p:nvCxnSpPr>
        <p:spPr>
          <a:xfrm flipH="1">
            <a:off x="4716016" y="2358172"/>
            <a:ext cx="1368152" cy="49476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 name="Straight Arrow Connector 5"/>
          <p:cNvCxnSpPr/>
          <p:nvPr/>
        </p:nvCxnSpPr>
        <p:spPr>
          <a:xfrm flipH="1">
            <a:off x="2987824" y="2358172"/>
            <a:ext cx="3096344" cy="6387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7" name="TextBox 6"/>
          <p:cNvSpPr txBox="1"/>
          <p:nvPr/>
        </p:nvSpPr>
        <p:spPr>
          <a:xfrm>
            <a:off x="251520" y="5445224"/>
            <a:ext cx="2310268" cy="646331"/>
          </a:xfrm>
          <a:prstGeom prst="rect">
            <a:avLst/>
          </a:prstGeom>
          <a:noFill/>
        </p:spPr>
        <p:txBody>
          <a:bodyPr wrap="square" rtlCol="0">
            <a:spAutoFit/>
          </a:bodyPr>
          <a:lstStyle/>
          <a:p>
            <a:r>
              <a:rPr lang="en-AU" dirty="0" smtClean="0"/>
              <a:t>Queen bee SUPERCEEDURE cells</a:t>
            </a:r>
            <a:endParaRPr lang="en-AU" dirty="0"/>
          </a:p>
        </p:txBody>
      </p:sp>
      <p:cxnSp>
        <p:nvCxnSpPr>
          <p:cNvPr id="9" name="Straight Arrow Connector 8"/>
          <p:cNvCxnSpPr/>
          <p:nvPr/>
        </p:nvCxnSpPr>
        <p:spPr>
          <a:xfrm flipV="1">
            <a:off x="2123728" y="4869160"/>
            <a:ext cx="2736304" cy="7920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flipV="1">
            <a:off x="2123728" y="5241002"/>
            <a:ext cx="4464496" cy="42024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44956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es © Éric Tourne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987715"/>
            <a:ext cx="2914650" cy="4381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5723" y="5357715"/>
            <a:ext cx="7056784" cy="646331"/>
          </a:xfrm>
          <a:prstGeom prst="rect">
            <a:avLst/>
          </a:prstGeom>
          <a:noFill/>
        </p:spPr>
        <p:txBody>
          <a:bodyPr wrap="square" rtlCol="0">
            <a:spAutoFit/>
          </a:bodyPr>
          <a:lstStyle/>
          <a:p>
            <a:pPr algn="ctr"/>
            <a:r>
              <a:rPr lang="en-AU" dirty="0"/>
              <a:t>P</a:t>
            </a:r>
            <a:r>
              <a:rPr lang="en-AU" dirty="0" smtClean="0"/>
              <a:t>erfectly symmetrical</a:t>
            </a:r>
            <a:r>
              <a:rPr lang="en-AU" dirty="0"/>
              <a:t> </a:t>
            </a:r>
            <a:r>
              <a:rPr lang="en-AU" dirty="0" smtClean="0"/>
              <a:t>royal cell hangs head down from a comb. </a:t>
            </a:r>
            <a:br>
              <a:rPr lang="en-AU" dirty="0" smtClean="0"/>
            </a:br>
            <a:endParaRPr lang="en-AU" dirty="0"/>
          </a:p>
        </p:txBody>
      </p:sp>
    </p:spTree>
    <p:extLst>
      <p:ext uri="{BB962C8B-B14F-4D97-AF65-F5344CB8AC3E}">
        <p14:creationId xmlns:p14="http://schemas.microsoft.com/office/powerpoint/2010/main" val="133891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es © Éric Tourner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007" y="764620"/>
            <a:ext cx="2924175" cy="43815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es © Éric Tourne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64621"/>
            <a:ext cx="2924175" cy="4381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45655" y="188640"/>
            <a:ext cx="4370561" cy="369332"/>
          </a:xfrm>
          <a:prstGeom prst="rect">
            <a:avLst/>
          </a:prstGeom>
          <a:noFill/>
        </p:spPr>
        <p:txBody>
          <a:bodyPr wrap="square" rtlCol="0">
            <a:spAutoFit/>
          </a:bodyPr>
          <a:lstStyle/>
          <a:p>
            <a:pPr algn="ctr"/>
            <a:r>
              <a:rPr lang="en-AU" dirty="0" smtClean="0"/>
              <a:t>The Queen Emerges</a:t>
            </a:r>
            <a:endParaRPr lang="en-AU" dirty="0"/>
          </a:p>
        </p:txBody>
      </p:sp>
      <p:sp>
        <p:nvSpPr>
          <p:cNvPr id="3" name="TextBox 2"/>
          <p:cNvSpPr txBox="1"/>
          <p:nvPr/>
        </p:nvSpPr>
        <p:spPr>
          <a:xfrm>
            <a:off x="1835696" y="5589240"/>
            <a:ext cx="4680520" cy="369332"/>
          </a:xfrm>
          <a:prstGeom prst="rect">
            <a:avLst/>
          </a:prstGeom>
          <a:noFill/>
        </p:spPr>
        <p:txBody>
          <a:bodyPr wrap="square" rtlCol="0">
            <a:spAutoFit/>
          </a:bodyPr>
          <a:lstStyle/>
          <a:p>
            <a:pPr algn="ctr"/>
            <a:r>
              <a:rPr lang="en-AU" dirty="0" smtClean="0"/>
              <a:t>The Queen emerging from the Queen cell</a:t>
            </a:r>
            <a:endParaRPr lang="en-AU" dirty="0"/>
          </a:p>
        </p:txBody>
      </p:sp>
      <p:pic>
        <p:nvPicPr>
          <p:cNvPr id="6" name="Picture 4" descr="bees © Éric Tourner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246" y="738808"/>
            <a:ext cx="2924175" cy="438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55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es © Éric Tourner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620688"/>
            <a:ext cx="3888432" cy="58263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4088" y="3075368"/>
            <a:ext cx="3600400" cy="1200329"/>
          </a:xfrm>
          <a:prstGeom prst="rect">
            <a:avLst/>
          </a:prstGeom>
          <a:noFill/>
        </p:spPr>
        <p:txBody>
          <a:bodyPr wrap="square" rtlCol="0">
            <a:spAutoFit/>
          </a:bodyPr>
          <a:lstStyle/>
          <a:p>
            <a:r>
              <a:rPr lang="en-AU" dirty="0" smtClean="0"/>
              <a:t>Section of </a:t>
            </a:r>
            <a:br>
              <a:rPr lang="en-AU" dirty="0" smtClean="0"/>
            </a:br>
            <a:r>
              <a:rPr lang="en-AU" dirty="0" smtClean="0"/>
              <a:t>a queen-rearing cell removed to expose the Pupa during it’s metaphoric transformation. </a:t>
            </a:r>
            <a:endParaRPr lang="en-AU" dirty="0"/>
          </a:p>
        </p:txBody>
      </p:sp>
    </p:spTree>
    <p:extLst>
      <p:ext uri="{BB962C8B-B14F-4D97-AF65-F5344CB8AC3E}">
        <p14:creationId xmlns:p14="http://schemas.microsoft.com/office/powerpoint/2010/main" val="373489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53" y="836712"/>
            <a:ext cx="8376703" cy="580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5353" y="260648"/>
            <a:ext cx="8376703" cy="461665"/>
          </a:xfrm>
          <a:prstGeom prst="rect">
            <a:avLst/>
          </a:prstGeom>
          <a:noFill/>
        </p:spPr>
        <p:txBody>
          <a:bodyPr wrap="square" rtlCol="0">
            <a:spAutoFit/>
          </a:bodyPr>
          <a:lstStyle/>
          <a:p>
            <a:pPr algn="ctr"/>
            <a:r>
              <a:rPr lang="en-AU" sz="2400" dirty="0" smtClean="0"/>
              <a:t>A Queen bee breeder checking a frame of brood</a:t>
            </a:r>
            <a:endParaRPr lang="en-AU" sz="2400" dirty="0"/>
          </a:p>
        </p:txBody>
      </p:sp>
    </p:spTree>
    <p:extLst>
      <p:ext uri="{BB962C8B-B14F-4D97-AF65-F5344CB8AC3E}">
        <p14:creationId xmlns:p14="http://schemas.microsoft.com/office/powerpoint/2010/main" val="951046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es © Éric Tourner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299" y="332656"/>
            <a:ext cx="2914650" cy="4381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3962" y="4714157"/>
            <a:ext cx="5753417" cy="1938992"/>
          </a:xfrm>
          <a:prstGeom prst="rect">
            <a:avLst/>
          </a:prstGeom>
          <a:noFill/>
        </p:spPr>
        <p:txBody>
          <a:bodyPr wrap="square" rtlCol="0">
            <a:spAutoFit/>
          </a:bodyPr>
          <a:lstStyle/>
          <a:p>
            <a:pPr algn="ctr"/>
            <a:r>
              <a:rPr lang="en-AU" sz="2400" dirty="0" smtClean="0"/>
              <a:t>Frontal and side view of a queen alone on uncapped and  capped brood comb. The cells and the pupa’s they contain have been sealed by workers for the final transformation to occur.</a:t>
            </a:r>
            <a:endParaRPr lang="en-AU" sz="2400" dirty="0"/>
          </a:p>
        </p:txBody>
      </p:sp>
      <p:pic>
        <p:nvPicPr>
          <p:cNvPr id="6148" name="Picture 4" descr="bees © Éric Tourne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32656"/>
            <a:ext cx="5162572" cy="344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432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1058</Words>
  <Application>Microsoft Office PowerPoint</Application>
  <PresentationFormat>On-screen Show (4:3)</PresentationFormat>
  <Paragraphs>49</Paragraphs>
  <Slides>18</Slides>
  <Notes>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Gold Coast  Regional Beekeepers Inc.</vt:lpstr>
      <vt:lpstr>The Queen Bee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26</cp:revision>
  <dcterms:created xsi:type="dcterms:W3CDTF">2014-11-05T10:12:24Z</dcterms:created>
  <dcterms:modified xsi:type="dcterms:W3CDTF">2016-07-17T12:02:38Z</dcterms:modified>
</cp:coreProperties>
</file>