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59" r:id="rId4"/>
    <p:sldId id="260" r:id="rId5"/>
    <p:sldId id="302" r:id="rId6"/>
    <p:sldId id="303" r:id="rId7"/>
    <p:sldId id="300" r:id="rId8"/>
    <p:sldId id="305" r:id="rId9"/>
    <p:sldId id="306" r:id="rId10"/>
    <p:sldId id="309" r:id="rId11"/>
    <p:sldId id="308" r:id="rId12"/>
    <p:sldId id="310" r:id="rId13"/>
    <p:sldId id="311" r:id="rId14"/>
    <p:sldId id="312" r:id="rId15"/>
    <p:sldId id="313" r:id="rId16"/>
    <p:sldId id="317" r:id="rId17"/>
    <p:sldId id="314" r:id="rId18"/>
    <p:sldId id="315" r:id="rId19"/>
    <p:sldId id="316" r:id="rId20"/>
    <p:sldId id="262" r:id="rId21"/>
    <p:sldId id="263" r:id="rId22"/>
    <p:sldId id="265" r:id="rId23"/>
    <p:sldId id="269" r:id="rId24"/>
    <p:sldId id="270" r:id="rId25"/>
    <p:sldId id="271" r:id="rId26"/>
    <p:sldId id="272" r:id="rId27"/>
    <p:sldId id="273" r:id="rId28"/>
    <p:sldId id="274" r:id="rId29"/>
    <p:sldId id="275" r:id="rId30"/>
    <p:sldId id="276" r:id="rId31"/>
    <p:sldId id="277" r:id="rId32"/>
    <p:sldId id="280" r:id="rId33"/>
    <p:sldId id="283" r:id="rId34"/>
    <p:sldId id="287" r:id="rId35"/>
    <p:sldId id="292" r:id="rId36"/>
    <p:sldId id="294" r:id="rId37"/>
    <p:sldId id="318" r:id="rId38"/>
    <p:sldId id="319" r:id="rId39"/>
    <p:sldId id="320" r:id="rId40"/>
    <p:sldId id="32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80" autoAdjust="0"/>
  </p:normalViewPr>
  <p:slideViewPr>
    <p:cSldViewPr>
      <p:cViewPr varScale="1">
        <p:scale>
          <a:sx n="80" d="100"/>
          <a:sy n="80" d="100"/>
        </p:scale>
        <p:origin x="-16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19E55B-0738-418C-98AB-36AD3177FEC1}" type="datetimeFigureOut">
              <a:rPr lang="en-AU" smtClean="0"/>
              <a:t>30/08/2016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B0EDD7-DD27-4CD5-AFD4-02BF2606C282}" type="slidenum">
              <a:rPr lang="en-AU" smtClean="0"/>
              <a:t>‹#›</a:t>
            </a:fld>
            <a:endParaRPr lang="en-AU"/>
          </a:p>
        </p:txBody>
      </p:sp>
    </p:spTree>
    <p:extLst>
      <p:ext uri="{BB962C8B-B14F-4D97-AF65-F5344CB8AC3E}">
        <p14:creationId xmlns:p14="http://schemas.microsoft.com/office/powerpoint/2010/main" val="212784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p.me/pLmcw-1L"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wp.me/pLmcw-8a"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Welcome to the Gold Coast </a:t>
            </a:r>
            <a:r>
              <a:rPr lang="en-AU" smtClean="0"/>
              <a:t>Regional Beekeepers</a:t>
            </a:r>
            <a:r>
              <a:rPr lang="en-AU" baseline="0" smtClean="0"/>
              <a:t> </a:t>
            </a:r>
            <a:r>
              <a:rPr lang="en-AU" smtClean="0"/>
              <a:t>Inc</a:t>
            </a:r>
            <a:r>
              <a:rPr lang="en-AU" dirty="0" smtClean="0"/>
              <a:t>.'s</a:t>
            </a:r>
            <a:r>
              <a:rPr lang="en-AU" baseline="0" dirty="0" smtClean="0"/>
              <a:t> Introduction to Beekeeping Seminar.</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Feel free to talk to any of our members and ask any questions that you may have regarding bees, beekeeping and pollination.</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Some of our members are not as agile as they once were, but the knowledge they have about beekeeping would fill many a book, so please take advantage of their knowledge and experience take your first steps towards becoming a beekeeper.</a:t>
            </a:r>
            <a:endParaRPr lang="en-AU" dirty="0" smtClean="0"/>
          </a:p>
          <a:p>
            <a:endParaRPr lang="en-AU" dirty="0"/>
          </a:p>
        </p:txBody>
      </p:sp>
      <p:sp>
        <p:nvSpPr>
          <p:cNvPr id="4" name="Slide Number Placeholder 3"/>
          <p:cNvSpPr>
            <a:spLocks noGrp="1"/>
          </p:cNvSpPr>
          <p:nvPr>
            <p:ph type="sldNum" sz="quarter" idx="10"/>
          </p:nvPr>
        </p:nvSpPr>
        <p:spPr/>
        <p:txBody>
          <a:bodyPr/>
          <a:lstStyle/>
          <a:p>
            <a:fld id="{69D0296E-D8E1-4DD1-B046-C84BA10F475A}" type="slidenum">
              <a:rPr lang="en-AU" smtClean="0"/>
              <a:t>1</a:t>
            </a:fld>
            <a:endParaRPr lang="en-AU" dirty="0"/>
          </a:p>
        </p:txBody>
      </p:sp>
    </p:spTree>
    <p:extLst>
      <p:ext uri="{BB962C8B-B14F-4D97-AF65-F5344CB8AC3E}">
        <p14:creationId xmlns:p14="http://schemas.microsoft.com/office/powerpoint/2010/main" val="4112039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smtClean="0"/>
              <a:t>Be gentle when handling the hive supers</a:t>
            </a:r>
            <a:endParaRPr lang="en-AU" sz="1800" b="1" dirty="0"/>
          </a:p>
        </p:txBody>
      </p:sp>
      <p:sp>
        <p:nvSpPr>
          <p:cNvPr id="4" name="Slide Number Placeholder 3"/>
          <p:cNvSpPr>
            <a:spLocks noGrp="1"/>
          </p:cNvSpPr>
          <p:nvPr>
            <p:ph type="sldNum" sz="quarter" idx="10"/>
          </p:nvPr>
        </p:nvSpPr>
        <p:spPr/>
        <p:txBody>
          <a:bodyPr/>
          <a:lstStyle/>
          <a:p>
            <a:fld id="{95B0EDD7-DD27-4CD5-AFD4-02BF2606C282}" type="slidenum">
              <a:rPr lang="en-AU" smtClean="0"/>
              <a:t>10</a:t>
            </a:fld>
            <a:endParaRPr lang="en-AU"/>
          </a:p>
        </p:txBody>
      </p:sp>
    </p:spTree>
    <p:extLst>
      <p:ext uri="{BB962C8B-B14F-4D97-AF65-F5344CB8AC3E}">
        <p14:creationId xmlns:p14="http://schemas.microsoft.com/office/powerpoint/2010/main" val="499520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smtClean="0"/>
              <a:t>Queens are not born with a coloured spot on their heads, a kind queen bee </a:t>
            </a:r>
            <a:r>
              <a:rPr lang="en-AU" sz="1800" b="1" dirty="0" err="1" smtClean="0"/>
              <a:t>rearer</a:t>
            </a:r>
            <a:r>
              <a:rPr lang="en-AU" sz="1800" b="1" dirty="0" smtClean="0"/>
              <a:t> applies the at  $1 a dot</a:t>
            </a:r>
            <a:endParaRPr lang="en-AU" sz="1800" b="1" dirty="0"/>
          </a:p>
        </p:txBody>
      </p:sp>
      <p:sp>
        <p:nvSpPr>
          <p:cNvPr id="4" name="Slide Number Placeholder 3"/>
          <p:cNvSpPr>
            <a:spLocks noGrp="1"/>
          </p:cNvSpPr>
          <p:nvPr>
            <p:ph type="sldNum" sz="quarter" idx="10"/>
          </p:nvPr>
        </p:nvSpPr>
        <p:spPr/>
        <p:txBody>
          <a:bodyPr/>
          <a:lstStyle/>
          <a:p>
            <a:fld id="{95B0EDD7-DD27-4CD5-AFD4-02BF2606C282}" type="slidenum">
              <a:rPr lang="en-AU" smtClean="0"/>
              <a:t>11</a:t>
            </a:fld>
            <a:endParaRPr lang="en-AU"/>
          </a:p>
        </p:txBody>
      </p:sp>
    </p:spTree>
    <p:extLst>
      <p:ext uri="{BB962C8B-B14F-4D97-AF65-F5344CB8AC3E}">
        <p14:creationId xmlns:p14="http://schemas.microsoft.com/office/powerpoint/2010/main" val="1523413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smtClean="0"/>
              <a:t>Drones are easily identified by their</a:t>
            </a:r>
            <a:r>
              <a:rPr lang="en-AU" sz="1800" b="1" baseline="0" dirty="0" smtClean="0"/>
              <a:t> size and large eyes</a:t>
            </a:r>
            <a:endParaRPr lang="en-AU" sz="1800" b="1" dirty="0"/>
          </a:p>
        </p:txBody>
      </p:sp>
      <p:sp>
        <p:nvSpPr>
          <p:cNvPr id="4" name="Slide Number Placeholder 3"/>
          <p:cNvSpPr>
            <a:spLocks noGrp="1"/>
          </p:cNvSpPr>
          <p:nvPr>
            <p:ph type="sldNum" sz="quarter" idx="10"/>
          </p:nvPr>
        </p:nvSpPr>
        <p:spPr/>
        <p:txBody>
          <a:bodyPr/>
          <a:lstStyle/>
          <a:p>
            <a:fld id="{95B0EDD7-DD27-4CD5-AFD4-02BF2606C282}" type="slidenum">
              <a:rPr lang="en-AU" smtClean="0"/>
              <a:t>12</a:t>
            </a:fld>
            <a:endParaRPr lang="en-AU"/>
          </a:p>
        </p:txBody>
      </p:sp>
    </p:spTree>
    <p:extLst>
      <p:ext uri="{BB962C8B-B14F-4D97-AF65-F5344CB8AC3E}">
        <p14:creationId xmlns:p14="http://schemas.microsoft.com/office/powerpoint/2010/main" val="3670154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smtClean="0"/>
              <a:t>Learn to identify between sealed brood and capped cells of honey</a:t>
            </a:r>
            <a:endParaRPr lang="en-AU" sz="1800" b="1" dirty="0"/>
          </a:p>
        </p:txBody>
      </p:sp>
      <p:sp>
        <p:nvSpPr>
          <p:cNvPr id="4" name="Slide Number Placeholder 3"/>
          <p:cNvSpPr>
            <a:spLocks noGrp="1"/>
          </p:cNvSpPr>
          <p:nvPr>
            <p:ph type="sldNum" sz="quarter" idx="10"/>
          </p:nvPr>
        </p:nvSpPr>
        <p:spPr/>
        <p:txBody>
          <a:bodyPr/>
          <a:lstStyle/>
          <a:p>
            <a:fld id="{95B0EDD7-DD27-4CD5-AFD4-02BF2606C282}" type="slidenum">
              <a:rPr lang="en-AU" smtClean="0"/>
              <a:t>13</a:t>
            </a:fld>
            <a:endParaRPr lang="en-AU"/>
          </a:p>
        </p:txBody>
      </p:sp>
    </p:spTree>
    <p:extLst>
      <p:ext uri="{BB962C8B-B14F-4D97-AF65-F5344CB8AC3E}">
        <p14:creationId xmlns:p14="http://schemas.microsoft.com/office/powerpoint/2010/main" val="454033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dirty="0" smtClean="0"/>
              <a:t>The larval and pupa stages of an insect's development are consecutive but very different. The larva is generally a worm-like creature that emerges from the egg, the first life stage. The pupa is the seemingly sedentary, transformative form following the larval stage. Going through both stages to reach adulthood is defined as complete metamorphosis in insects</a:t>
            </a:r>
            <a:r>
              <a:rPr lang="en-AU" sz="1200" dirty="0" smtClean="0"/>
              <a:t>.</a:t>
            </a:r>
          </a:p>
          <a:p>
            <a:endParaRPr lang="en-AU" dirty="0"/>
          </a:p>
        </p:txBody>
      </p:sp>
      <p:sp>
        <p:nvSpPr>
          <p:cNvPr id="4" name="Slide Number Placeholder 3"/>
          <p:cNvSpPr>
            <a:spLocks noGrp="1"/>
          </p:cNvSpPr>
          <p:nvPr>
            <p:ph type="sldNum" sz="quarter" idx="10"/>
          </p:nvPr>
        </p:nvSpPr>
        <p:spPr/>
        <p:txBody>
          <a:bodyPr/>
          <a:lstStyle/>
          <a:p>
            <a:fld id="{95B0EDD7-DD27-4CD5-AFD4-02BF2606C282}" type="slidenum">
              <a:rPr lang="en-AU" smtClean="0"/>
              <a:t>14</a:t>
            </a:fld>
            <a:endParaRPr lang="en-AU"/>
          </a:p>
        </p:txBody>
      </p:sp>
    </p:spTree>
    <p:extLst>
      <p:ext uri="{BB962C8B-B14F-4D97-AF65-F5344CB8AC3E}">
        <p14:creationId xmlns:p14="http://schemas.microsoft.com/office/powerpoint/2010/main" val="3249170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AU" sz="1800" b="1" dirty="0" smtClean="0"/>
              <a:t>They Clean, build,  raise the brood, feed the queen, brood and drones, guard the hive and forage for nectar, pollen and propolis.</a:t>
            </a:r>
            <a:endParaRPr lang="en-AU" sz="1800" b="1" dirty="0"/>
          </a:p>
        </p:txBody>
      </p:sp>
      <p:sp>
        <p:nvSpPr>
          <p:cNvPr id="4" name="Slide Number Placeholder 3"/>
          <p:cNvSpPr>
            <a:spLocks noGrp="1"/>
          </p:cNvSpPr>
          <p:nvPr>
            <p:ph type="sldNum" sz="quarter" idx="10"/>
          </p:nvPr>
        </p:nvSpPr>
        <p:spPr/>
        <p:txBody>
          <a:bodyPr/>
          <a:lstStyle/>
          <a:p>
            <a:fld id="{95B0EDD7-DD27-4CD5-AFD4-02BF2606C282}" type="slidenum">
              <a:rPr lang="en-AU" smtClean="0"/>
              <a:t>15</a:t>
            </a:fld>
            <a:endParaRPr lang="en-AU"/>
          </a:p>
        </p:txBody>
      </p:sp>
    </p:spTree>
    <p:extLst>
      <p:ext uri="{BB962C8B-B14F-4D97-AF65-F5344CB8AC3E}">
        <p14:creationId xmlns:p14="http://schemas.microsoft.com/office/powerpoint/2010/main" val="3897974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smtClean="0"/>
              <a:t>These are some of the things that you need to learn to identify</a:t>
            </a:r>
            <a:endParaRPr lang="en-AU" sz="1800" b="1" dirty="0"/>
          </a:p>
        </p:txBody>
      </p:sp>
      <p:sp>
        <p:nvSpPr>
          <p:cNvPr id="4" name="Slide Number Placeholder 3"/>
          <p:cNvSpPr>
            <a:spLocks noGrp="1"/>
          </p:cNvSpPr>
          <p:nvPr>
            <p:ph type="sldNum" sz="quarter" idx="10"/>
          </p:nvPr>
        </p:nvSpPr>
        <p:spPr/>
        <p:txBody>
          <a:bodyPr/>
          <a:lstStyle/>
          <a:p>
            <a:fld id="{95B0EDD7-DD27-4CD5-AFD4-02BF2606C282}" type="slidenum">
              <a:rPr lang="en-AU" smtClean="0"/>
              <a:t>17</a:t>
            </a:fld>
            <a:endParaRPr lang="en-AU"/>
          </a:p>
        </p:txBody>
      </p:sp>
    </p:spTree>
    <p:extLst>
      <p:ext uri="{BB962C8B-B14F-4D97-AF65-F5344CB8AC3E}">
        <p14:creationId xmlns:p14="http://schemas.microsoft.com/office/powerpoint/2010/main" val="3824045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Nice new frames, try to rotate your brood frames up into the honey super at least yearly</a:t>
            </a:r>
            <a:endParaRPr lang="en-AU" dirty="0"/>
          </a:p>
        </p:txBody>
      </p:sp>
      <p:sp>
        <p:nvSpPr>
          <p:cNvPr id="4" name="Slide Number Placeholder 3"/>
          <p:cNvSpPr>
            <a:spLocks noGrp="1"/>
          </p:cNvSpPr>
          <p:nvPr>
            <p:ph type="sldNum" sz="quarter" idx="10"/>
          </p:nvPr>
        </p:nvSpPr>
        <p:spPr/>
        <p:txBody>
          <a:bodyPr/>
          <a:lstStyle/>
          <a:p>
            <a:fld id="{95B0EDD7-DD27-4CD5-AFD4-02BF2606C282}" type="slidenum">
              <a:rPr lang="en-AU" smtClean="0"/>
              <a:t>19</a:t>
            </a:fld>
            <a:endParaRPr lang="en-AU"/>
          </a:p>
        </p:txBody>
      </p:sp>
    </p:spTree>
    <p:extLst>
      <p:ext uri="{BB962C8B-B14F-4D97-AF65-F5344CB8AC3E}">
        <p14:creationId xmlns:p14="http://schemas.microsoft.com/office/powerpoint/2010/main" val="4119091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smtClean="0"/>
              <a:t>Robbing occurs during a dearth of nectar. That can mean before the flowers begin blooming in the spring or it can mean in the height of summer, after the spring bloom and before the fall bloom. The bees have little to forage on and are drawn to the smell of honey in neighbouring hives. </a:t>
            </a:r>
            <a:r>
              <a:rPr lang="en-AU" sz="1200" b="1" dirty="0" smtClean="0">
                <a:solidFill>
                  <a:srgbClr val="FF0000"/>
                </a:solidFill>
              </a:rPr>
              <a:t>If the bees can successfully challenge and overcome the guard bees of a weak hive, they will enter the hive and begin robbing. </a:t>
            </a:r>
            <a:r>
              <a:rPr lang="en-AU" sz="1200" b="1" dirty="0" smtClean="0"/>
              <a:t>They will then return to their own hive to recruit more robbers. If not stopped, a frenzy of fighting, killing, and robbing will ensue. Soon you may have piles of dead bees and torn-up wax in front of a doomed hive.</a:t>
            </a:r>
            <a:endParaRPr lang="en-AU" dirty="0"/>
          </a:p>
        </p:txBody>
      </p:sp>
      <p:sp>
        <p:nvSpPr>
          <p:cNvPr id="4" name="Slide Number Placeholder 3"/>
          <p:cNvSpPr>
            <a:spLocks noGrp="1"/>
          </p:cNvSpPr>
          <p:nvPr>
            <p:ph type="sldNum" sz="quarter" idx="10"/>
          </p:nvPr>
        </p:nvSpPr>
        <p:spPr/>
        <p:txBody>
          <a:bodyPr/>
          <a:lstStyle/>
          <a:p>
            <a:fld id="{95B0EDD7-DD27-4CD5-AFD4-02BF2606C282}" type="slidenum">
              <a:rPr lang="en-AU" smtClean="0"/>
              <a:t>20</a:t>
            </a:fld>
            <a:endParaRPr lang="en-AU"/>
          </a:p>
        </p:txBody>
      </p:sp>
    </p:spTree>
    <p:extLst>
      <p:ext uri="{BB962C8B-B14F-4D97-AF65-F5344CB8AC3E}">
        <p14:creationId xmlns:p14="http://schemas.microsoft.com/office/powerpoint/2010/main" val="2093343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smtClean="0"/>
              <a:t>Weak hives need plenty of attention, reduce the hive back to a single brood box until they have greater numbers</a:t>
            </a:r>
            <a:endParaRPr lang="en-AU" sz="1800" b="1" dirty="0"/>
          </a:p>
        </p:txBody>
      </p:sp>
      <p:sp>
        <p:nvSpPr>
          <p:cNvPr id="4" name="Slide Number Placeholder 3"/>
          <p:cNvSpPr>
            <a:spLocks noGrp="1"/>
          </p:cNvSpPr>
          <p:nvPr>
            <p:ph type="sldNum" sz="quarter" idx="10"/>
          </p:nvPr>
        </p:nvSpPr>
        <p:spPr/>
        <p:txBody>
          <a:bodyPr/>
          <a:lstStyle/>
          <a:p>
            <a:fld id="{95B0EDD7-DD27-4CD5-AFD4-02BF2606C282}" type="slidenum">
              <a:rPr lang="en-AU" smtClean="0"/>
              <a:t>22</a:t>
            </a:fld>
            <a:endParaRPr lang="en-AU"/>
          </a:p>
        </p:txBody>
      </p:sp>
    </p:spTree>
    <p:extLst>
      <p:ext uri="{BB962C8B-B14F-4D97-AF65-F5344CB8AC3E}">
        <p14:creationId xmlns:p14="http://schemas.microsoft.com/office/powerpoint/2010/main" val="1252508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smtClean="0"/>
              <a:t>These are some of the basic aspects of beekeeping that you need to be familiar with</a:t>
            </a:r>
            <a:endParaRPr lang="en-AU" sz="1800" b="1" dirty="0"/>
          </a:p>
        </p:txBody>
      </p:sp>
      <p:sp>
        <p:nvSpPr>
          <p:cNvPr id="4" name="Slide Number Placeholder 3"/>
          <p:cNvSpPr>
            <a:spLocks noGrp="1"/>
          </p:cNvSpPr>
          <p:nvPr>
            <p:ph type="sldNum" sz="quarter" idx="10"/>
          </p:nvPr>
        </p:nvSpPr>
        <p:spPr/>
        <p:txBody>
          <a:bodyPr/>
          <a:lstStyle/>
          <a:p>
            <a:fld id="{95B0EDD7-DD27-4CD5-AFD4-02BF2606C282}" type="slidenum">
              <a:rPr lang="en-AU" smtClean="0"/>
              <a:t>2</a:t>
            </a:fld>
            <a:endParaRPr lang="en-AU"/>
          </a:p>
        </p:txBody>
      </p:sp>
    </p:spTree>
    <p:extLst>
      <p:ext uri="{BB962C8B-B14F-4D97-AF65-F5344CB8AC3E}">
        <p14:creationId xmlns:p14="http://schemas.microsoft.com/office/powerpoint/2010/main" val="857858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smtClean="0"/>
              <a:t>Now comes the part that you have all been waiting for… Producing your own honey and how to go about extracting</a:t>
            </a:r>
            <a:r>
              <a:rPr lang="en-AU" sz="1800" b="1" baseline="0" dirty="0" smtClean="0"/>
              <a:t> the honey from the frames</a:t>
            </a:r>
          </a:p>
          <a:p>
            <a:r>
              <a:rPr lang="en-AU" sz="1800" b="1" baseline="0" dirty="0" smtClean="0"/>
              <a:t>The main equipment needed for this exercise is an Extractor, these can be hired from the club </a:t>
            </a:r>
            <a:endParaRPr lang="en-AU" sz="1800" b="1" dirty="0"/>
          </a:p>
        </p:txBody>
      </p:sp>
      <p:sp>
        <p:nvSpPr>
          <p:cNvPr id="4" name="Slide Number Placeholder 3"/>
          <p:cNvSpPr>
            <a:spLocks noGrp="1"/>
          </p:cNvSpPr>
          <p:nvPr>
            <p:ph type="sldNum" sz="quarter" idx="10"/>
          </p:nvPr>
        </p:nvSpPr>
        <p:spPr/>
        <p:txBody>
          <a:bodyPr/>
          <a:lstStyle/>
          <a:p>
            <a:fld id="{95B0EDD7-DD27-4CD5-AFD4-02BF2606C282}" type="slidenum">
              <a:rPr lang="en-AU" smtClean="0"/>
              <a:t>23</a:t>
            </a:fld>
            <a:endParaRPr lang="en-AU"/>
          </a:p>
        </p:txBody>
      </p:sp>
    </p:spTree>
    <p:extLst>
      <p:ext uri="{BB962C8B-B14F-4D97-AF65-F5344CB8AC3E}">
        <p14:creationId xmlns:p14="http://schemas.microsoft.com/office/powerpoint/2010/main" val="4216880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smtClean="0"/>
              <a:t>An uncapping box and knife, in this case it is an electric model. You</a:t>
            </a:r>
            <a:r>
              <a:rPr lang="en-AU" sz="1800" b="1" baseline="0" dirty="0" smtClean="0"/>
              <a:t> can use a long bladed knife heated in boiling water, and electric knife or if you can get your hands on one, a steam model</a:t>
            </a:r>
            <a:endParaRPr lang="en-AU" sz="1800" b="1" dirty="0"/>
          </a:p>
        </p:txBody>
      </p:sp>
      <p:sp>
        <p:nvSpPr>
          <p:cNvPr id="4" name="Slide Number Placeholder 3"/>
          <p:cNvSpPr>
            <a:spLocks noGrp="1"/>
          </p:cNvSpPr>
          <p:nvPr>
            <p:ph type="sldNum" sz="quarter" idx="10"/>
          </p:nvPr>
        </p:nvSpPr>
        <p:spPr/>
        <p:txBody>
          <a:bodyPr/>
          <a:lstStyle/>
          <a:p>
            <a:fld id="{95B0EDD7-DD27-4CD5-AFD4-02BF2606C282}" type="slidenum">
              <a:rPr lang="en-AU" smtClean="0"/>
              <a:t>24</a:t>
            </a:fld>
            <a:endParaRPr lang="en-AU"/>
          </a:p>
        </p:txBody>
      </p:sp>
    </p:spTree>
    <p:extLst>
      <p:ext uri="{BB962C8B-B14F-4D97-AF65-F5344CB8AC3E}">
        <p14:creationId xmlns:p14="http://schemas.microsoft.com/office/powerpoint/2010/main" val="1865897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smtClean="0"/>
              <a:t>Once taken from the</a:t>
            </a:r>
            <a:r>
              <a:rPr lang="en-AU" sz="1800" b="1" baseline="0" dirty="0" smtClean="0"/>
              <a:t> hive  the frames are best kept in a sealed container or box until extraction starts</a:t>
            </a:r>
            <a:endParaRPr lang="en-AU" sz="1800" b="1" dirty="0"/>
          </a:p>
        </p:txBody>
      </p:sp>
      <p:sp>
        <p:nvSpPr>
          <p:cNvPr id="4" name="Slide Number Placeholder 3"/>
          <p:cNvSpPr>
            <a:spLocks noGrp="1"/>
          </p:cNvSpPr>
          <p:nvPr>
            <p:ph type="sldNum" sz="quarter" idx="10"/>
          </p:nvPr>
        </p:nvSpPr>
        <p:spPr/>
        <p:txBody>
          <a:bodyPr/>
          <a:lstStyle/>
          <a:p>
            <a:fld id="{95B0EDD7-DD27-4CD5-AFD4-02BF2606C282}" type="slidenum">
              <a:rPr lang="en-AU" smtClean="0"/>
              <a:t>25</a:t>
            </a:fld>
            <a:endParaRPr lang="en-AU"/>
          </a:p>
        </p:txBody>
      </p:sp>
    </p:spTree>
    <p:extLst>
      <p:ext uri="{BB962C8B-B14F-4D97-AF65-F5344CB8AC3E}">
        <p14:creationId xmlns:p14="http://schemas.microsoft.com/office/powerpoint/2010/main" val="997708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smtClean="0"/>
              <a:t>The timber</a:t>
            </a:r>
            <a:r>
              <a:rPr lang="en-AU" sz="1800" b="1" baseline="0" dirty="0" smtClean="0"/>
              <a:t> cross piece has a spike protruding to balance the frame on.</a:t>
            </a:r>
          </a:p>
          <a:p>
            <a:r>
              <a:rPr lang="en-AU" sz="1800" b="1" baseline="0" dirty="0" smtClean="0"/>
              <a:t>Resting your hot knife on both sides of the frame slowly draw it down the capped frame to remove the wax covering, letting the wax fall into the uncapping box to drain</a:t>
            </a:r>
            <a:endParaRPr lang="en-AU" sz="1800" b="1" dirty="0"/>
          </a:p>
        </p:txBody>
      </p:sp>
      <p:sp>
        <p:nvSpPr>
          <p:cNvPr id="4" name="Slide Number Placeholder 3"/>
          <p:cNvSpPr>
            <a:spLocks noGrp="1"/>
          </p:cNvSpPr>
          <p:nvPr>
            <p:ph type="sldNum" sz="quarter" idx="10"/>
          </p:nvPr>
        </p:nvSpPr>
        <p:spPr/>
        <p:txBody>
          <a:bodyPr/>
          <a:lstStyle/>
          <a:p>
            <a:fld id="{95B0EDD7-DD27-4CD5-AFD4-02BF2606C282}" type="slidenum">
              <a:rPr lang="en-AU" smtClean="0"/>
              <a:t>26</a:t>
            </a:fld>
            <a:endParaRPr lang="en-AU"/>
          </a:p>
        </p:txBody>
      </p:sp>
    </p:spTree>
    <p:extLst>
      <p:ext uri="{BB962C8B-B14F-4D97-AF65-F5344CB8AC3E}">
        <p14:creationId xmlns:p14="http://schemas.microsoft.com/office/powerpoint/2010/main" val="1038166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smtClean="0"/>
              <a:t>Any area missed by the knife can be Scratched using an steel comb to open the cells</a:t>
            </a:r>
            <a:endParaRPr lang="en-AU" sz="1800" b="1" dirty="0"/>
          </a:p>
        </p:txBody>
      </p:sp>
      <p:sp>
        <p:nvSpPr>
          <p:cNvPr id="4" name="Slide Number Placeholder 3"/>
          <p:cNvSpPr>
            <a:spLocks noGrp="1"/>
          </p:cNvSpPr>
          <p:nvPr>
            <p:ph type="sldNum" sz="quarter" idx="10"/>
          </p:nvPr>
        </p:nvSpPr>
        <p:spPr/>
        <p:txBody>
          <a:bodyPr/>
          <a:lstStyle/>
          <a:p>
            <a:fld id="{95B0EDD7-DD27-4CD5-AFD4-02BF2606C282}" type="slidenum">
              <a:rPr lang="en-AU" smtClean="0"/>
              <a:t>27</a:t>
            </a:fld>
            <a:endParaRPr lang="en-AU"/>
          </a:p>
        </p:txBody>
      </p:sp>
    </p:spTree>
    <p:extLst>
      <p:ext uri="{BB962C8B-B14F-4D97-AF65-F5344CB8AC3E}">
        <p14:creationId xmlns:p14="http://schemas.microsoft.com/office/powerpoint/2010/main" val="1271073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smtClean="0"/>
              <a:t>The uncapped frames are then placed into the extractor frames ready to be spun out</a:t>
            </a:r>
            <a:endParaRPr lang="en-AU" sz="1800" b="1" dirty="0"/>
          </a:p>
        </p:txBody>
      </p:sp>
      <p:sp>
        <p:nvSpPr>
          <p:cNvPr id="4" name="Slide Number Placeholder 3"/>
          <p:cNvSpPr>
            <a:spLocks noGrp="1"/>
          </p:cNvSpPr>
          <p:nvPr>
            <p:ph type="sldNum" sz="quarter" idx="10"/>
          </p:nvPr>
        </p:nvSpPr>
        <p:spPr/>
        <p:txBody>
          <a:bodyPr/>
          <a:lstStyle/>
          <a:p>
            <a:fld id="{95B0EDD7-DD27-4CD5-AFD4-02BF2606C282}" type="slidenum">
              <a:rPr lang="en-AU" smtClean="0"/>
              <a:t>28</a:t>
            </a:fld>
            <a:endParaRPr lang="en-AU"/>
          </a:p>
        </p:txBody>
      </p:sp>
    </p:spTree>
    <p:extLst>
      <p:ext uri="{BB962C8B-B14F-4D97-AF65-F5344CB8AC3E}">
        <p14:creationId xmlns:p14="http://schemas.microsoft.com/office/powerpoint/2010/main" val="3667141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smtClean="0"/>
              <a:t>Centrifugal force draws the honey from the cell and throws it against the wall of the extractor. It then drains to the bottom of the barrel and pools before being released through the honey gate at the base.</a:t>
            </a:r>
          </a:p>
          <a:p>
            <a:endParaRPr lang="en-AU" dirty="0"/>
          </a:p>
        </p:txBody>
      </p:sp>
      <p:sp>
        <p:nvSpPr>
          <p:cNvPr id="4" name="Slide Number Placeholder 3"/>
          <p:cNvSpPr>
            <a:spLocks noGrp="1"/>
          </p:cNvSpPr>
          <p:nvPr>
            <p:ph type="sldNum" sz="quarter" idx="10"/>
          </p:nvPr>
        </p:nvSpPr>
        <p:spPr/>
        <p:txBody>
          <a:bodyPr/>
          <a:lstStyle/>
          <a:p>
            <a:fld id="{95B0EDD7-DD27-4CD5-AFD4-02BF2606C282}" type="slidenum">
              <a:rPr lang="en-AU" smtClean="0"/>
              <a:t>29</a:t>
            </a:fld>
            <a:endParaRPr lang="en-AU"/>
          </a:p>
        </p:txBody>
      </p:sp>
    </p:spTree>
    <p:extLst>
      <p:ext uri="{BB962C8B-B14F-4D97-AF65-F5344CB8AC3E}">
        <p14:creationId xmlns:p14="http://schemas.microsoft.com/office/powerpoint/2010/main" val="3946885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smtClean="0"/>
              <a:t>Extracted honey is drained from the extractor tank into a 20 litre pail. Be sure to check the honey level in the pail as each frame can hold between 2 Kg and 3.5 Kg, so check the pail level after every set of frames extracted</a:t>
            </a:r>
            <a:endParaRPr lang="en-AU" sz="1800" b="1" dirty="0"/>
          </a:p>
        </p:txBody>
      </p:sp>
      <p:sp>
        <p:nvSpPr>
          <p:cNvPr id="4" name="Slide Number Placeholder 3"/>
          <p:cNvSpPr>
            <a:spLocks noGrp="1"/>
          </p:cNvSpPr>
          <p:nvPr>
            <p:ph type="sldNum" sz="quarter" idx="10"/>
          </p:nvPr>
        </p:nvSpPr>
        <p:spPr/>
        <p:txBody>
          <a:bodyPr/>
          <a:lstStyle/>
          <a:p>
            <a:fld id="{95B0EDD7-DD27-4CD5-AFD4-02BF2606C282}" type="slidenum">
              <a:rPr lang="en-AU" smtClean="0"/>
              <a:t>30</a:t>
            </a:fld>
            <a:endParaRPr lang="en-AU"/>
          </a:p>
        </p:txBody>
      </p:sp>
    </p:spTree>
    <p:extLst>
      <p:ext uri="{BB962C8B-B14F-4D97-AF65-F5344CB8AC3E}">
        <p14:creationId xmlns:p14="http://schemas.microsoft.com/office/powerpoint/2010/main" val="2731604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smtClean="0"/>
              <a:t>When inspecting the hive these frame holders are very handy</a:t>
            </a:r>
            <a:endParaRPr lang="en-AU" sz="1800" b="1" dirty="0"/>
          </a:p>
        </p:txBody>
      </p:sp>
      <p:sp>
        <p:nvSpPr>
          <p:cNvPr id="4" name="Slide Number Placeholder 3"/>
          <p:cNvSpPr>
            <a:spLocks noGrp="1"/>
          </p:cNvSpPr>
          <p:nvPr>
            <p:ph type="sldNum" sz="quarter" idx="10"/>
          </p:nvPr>
        </p:nvSpPr>
        <p:spPr/>
        <p:txBody>
          <a:bodyPr/>
          <a:lstStyle/>
          <a:p>
            <a:fld id="{95B0EDD7-DD27-4CD5-AFD4-02BF2606C282}" type="slidenum">
              <a:rPr lang="en-AU" smtClean="0"/>
              <a:t>31</a:t>
            </a:fld>
            <a:endParaRPr lang="en-AU"/>
          </a:p>
        </p:txBody>
      </p:sp>
    </p:spTree>
    <p:extLst>
      <p:ext uri="{BB962C8B-B14F-4D97-AF65-F5344CB8AC3E}">
        <p14:creationId xmlns:p14="http://schemas.microsoft.com/office/powerpoint/2010/main" val="309181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smtClean="0"/>
              <a:t>Burr comb is the honeycomb bees build to make their hive conform to </a:t>
            </a:r>
            <a:r>
              <a:rPr lang="en-AU" sz="1800" b="1" u="sng" dirty="0" smtClean="0"/>
              <a:t>bee space.</a:t>
            </a:r>
            <a:r>
              <a:rPr lang="en-AU" sz="1800" b="1" dirty="0" smtClean="0"/>
              <a:t> A colony of bees will not leave a section of their hive free and open. They will fill it. Should you remove a frame or if your hive does not conform to bee space, your bees will fill in the gaps, holes and spaces with burr comb. Some beekeeping manuals define burr comb as that rogue comb found on the walls and floor of the hive, but any unwanted comb in the hive is typically referred to as burr comb. </a:t>
            </a:r>
          </a:p>
          <a:p>
            <a:r>
              <a:rPr lang="en-AU" sz="1800" b="1" dirty="0" smtClean="0"/>
              <a:t>Bee space is a passageway 1/4- to 3/8-inches wide (6-10 mm) that bees use for moving throughout the hive. In 1851 the Reverend L. L. Langstroth realized that spaces narrower than this were treated like cracks and filled with </a:t>
            </a:r>
            <a:r>
              <a:rPr lang="en-AU" sz="1800" b="1" dirty="0" smtClean="0">
                <a:hlinkClick r:id="rId3" tooltip="Read about propolis collection by bees"/>
              </a:rPr>
              <a:t>propolis</a:t>
            </a:r>
            <a:r>
              <a:rPr lang="en-AU" sz="1800" b="1" dirty="0" smtClean="0"/>
              <a:t>. Spaces wider than this were treated like construction zones–bees donned their hardhats and filled the areas with </a:t>
            </a:r>
            <a:r>
              <a:rPr lang="en-AU" sz="1800" b="1" dirty="0" smtClean="0">
                <a:hlinkClick r:id="rId4" tooltip="Read about burr comb"/>
              </a:rPr>
              <a:t>burr comb</a:t>
            </a:r>
            <a:r>
              <a:rPr lang="en-AU" sz="1800" b="1" dirty="0" smtClean="0"/>
              <a:t>.</a:t>
            </a:r>
          </a:p>
          <a:p>
            <a:r>
              <a:rPr lang="en-AU" sz="1800" b="1" dirty="0" smtClean="0"/>
              <a:t>Bees–being a little neurotic–like to have their passageways just large enough to fit through: no more, no less. And they never build tunnels through their comb. Every bee, following the unwritten rule, walks around the edges of comb to get to the other side.</a:t>
            </a:r>
          </a:p>
          <a:p>
            <a:endParaRPr lang="en-AU" dirty="0"/>
          </a:p>
        </p:txBody>
      </p:sp>
      <p:sp>
        <p:nvSpPr>
          <p:cNvPr id="4" name="Slide Number Placeholder 3"/>
          <p:cNvSpPr>
            <a:spLocks noGrp="1"/>
          </p:cNvSpPr>
          <p:nvPr>
            <p:ph type="sldNum" sz="quarter" idx="10"/>
          </p:nvPr>
        </p:nvSpPr>
        <p:spPr/>
        <p:txBody>
          <a:bodyPr/>
          <a:lstStyle/>
          <a:p>
            <a:fld id="{95B0EDD7-DD27-4CD5-AFD4-02BF2606C282}" type="slidenum">
              <a:rPr lang="en-AU" smtClean="0"/>
              <a:t>32</a:t>
            </a:fld>
            <a:endParaRPr lang="en-AU"/>
          </a:p>
        </p:txBody>
      </p:sp>
    </p:spTree>
    <p:extLst>
      <p:ext uri="{BB962C8B-B14F-4D97-AF65-F5344CB8AC3E}">
        <p14:creationId xmlns:p14="http://schemas.microsoft.com/office/powerpoint/2010/main" val="1917119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How to approach the hive, keeping the bees flight path clear</a:t>
            </a:r>
            <a:endParaRPr lang="en-AU" dirty="0"/>
          </a:p>
        </p:txBody>
      </p:sp>
      <p:sp>
        <p:nvSpPr>
          <p:cNvPr id="4" name="Slide Number Placeholder 3"/>
          <p:cNvSpPr>
            <a:spLocks noGrp="1"/>
          </p:cNvSpPr>
          <p:nvPr>
            <p:ph type="sldNum" sz="quarter" idx="10"/>
          </p:nvPr>
        </p:nvSpPr>
        <p:spPr/>
        <p:txBody>
          <a:bodyPr/>
          <a:lstStyle/>
          <a:p>
            <a:fld id="{95B0EDD7-DD27-4CD5-AFD4-02BF2606C282}" type="slidenum">
              <a:rPr lang="en-AU" smtClean="0"/>
              <a:t>3</a:t>
            </a:fld>
            <a:endParaRPr lang="en-AU"/>
          </a:p>
        </p:txBody>
      </p:sp>
    </p:spTree>
    <p:extLst>
      <p:ext uri="{BB962C8B-B14F-4D97-AF65-F5344CB8AC3E}">
        <p14:creationId xmlns:p14="http://schemas.microsoft.com/office/powerpoint/2010/main" val="2313130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smtClean="0"/>
              <a:t>These are some</a:t>
            </a:r>
            <a:r>
              <a:rPr lang="en-AU" sz="1800" b="1" baseline="0" dirty="0" smtClean="0"/>
              <a:t> of the more commonly used SHB traps</a:t>
            </a:r>
            <a:endParaRPr lang="en-AU" sz="1800" b="1" dirty="0"/>
          </a:p>
        </p:txBody>
      </p:sp>
      <p:sp>
        <p:nvSpPr>
          <p:cNvPr id="4" name="Slide Number Placeholder 3"/>
          <p:cNvSpPr>
            <a:spLocks noGrp="1"/>
          </p:cNvSpPr>
          <p:nvPr>
            <p:ph type="sldNum" sz="quarter" idx="10"/>
          </p:nvPr>
        </p:nvSpPr>
        <p:spPr/>
        <p:txBody>
          <a:bodyPr/>
          <a:lstStyle/>
          <a:p>
            <a:fld id="{95B0EDD7-DD27-4CD5-AFD4-02BF2606C282}" type="slidenum">
              <a:rPr lang="en-AU" smtClean="0"/>
              <a:t>34</a:t>
            </a:fld>
            <a:endParaRPr lang="en-AU"/>
          </a:p>
        </p:txBody>
      </p:sp>
    </p:spTree>
    <p:extLst>
      <p:ext uri="{BB962C8B-B14F-4D97-AF65-F5344CB8AC3E}">
        <p14:creationId xmlns:p14="http://schemas.microsoft.com/office/powerpoint/2010/main" val="2716542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5B0EDD7-DD27-4CD5-AFD4-02BF2606C282}" type="slidenum">
              <a:rPr lang="en-AU" smtClean="0"/>
              <a:t>35</a:t>
            </a:fld>
            <a:endParaRPr lang="en-AU" dirty="0"/>
          </a:p>
        </p:txBody>
      </p:sp>
    </p:spTree>
    <p:extLst>
      <p:ext uri="{BB962C8B-B14F-4D97-AF65-F5344CB8AC3E}">
        <p14:creationId xmlns:p14="http://schemas.microsoft.com/office/powerpoint/2010/main" val="3902199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smtClean="0"/>
              <a:t>They allow you to know what is, and has been, going on inside your hives, which in time should provide useful data that will help you manage your stocks more effectively. From your records you should be able to tell what has been done during any manipulations of the colony, what needs to be done and what did and didn’t work. Your records will also be useful during inspection by any inspector or for submitting to authorities should you have any notifiable diseases.</a:t>
            </a:r>
          </a:p>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t>The approach for inspecting your beehive doesn’t vary much from one visit to another. Beekeepers always follow certain procedures and always look for certain things. After a few visits to the hive, the mechanics of all this become second nature, and you can concentrate on enjoying the miraculous discoveries that await you.</a:t>
            </a:r>
          </a:p>
          <a:p>
            <a:endParaRPr lang="en-AU" dirty="0"/>
          </a:p>
        </p:txBody>
      </p:sp>
      <p:sp>
        <p:nvSpPr>
          <p:cNvPr id="4" name="Slide Number Placeholder 3"/>
          <p:cNvSpPr>
            <a:spLocks noGrp="1"/>
          </p:cNvSpPr>
          <p:nvPr>
            <p:ph type="sldNum" sz="quarter" idx="10"/>
          </p:nvPr>
        </p:nvSpPr>
        <p:spPr/>
        <p:txBody>
          <a:bodyPr/>
          <a:lstStyle/>
          <a:p>
            <a:fld id="{95B0EDD7-DD27-4CD5-AFD4-02BF2606C282}" type="slidenum">
              <a:rPr lang="en-AU" smtClean="0"/>
              <a:t>36</a:t>
            </a:fld>
            <a:endParaRPr lang="en-AU"/>
          </a:p>
        </p:txBody>
      </p:sp>
    </p:spTree>
    <p:extLst>
      <p:ext uri="{BB962C8B-B14F-4D97-AF65-F5344CB8AC3E}">
        <p14:creationId xmlns:p14="http://schemas.microsoft.com/office/powerpoint/2010/main" val="24034523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AU" sz="1800" b="1" dirty="0" smtClean="0"/>
          </a:p>
          <a:p>
            <a:endParaRPr lang="en-AU" dirty="0"/>
          </a:p>
        </p:txBody>
      </p:sp>
      <p:sp>
        <p:nvSpPr>
          <p:cNvPr id="4" name="Slide Number Placeholder 3"/>
          <p:cNvSpPr>
            <a:spLocks noGrp="1"/>
          </p:cNvSpPr>
          <p:nvPr>
            <p:ph type="sldNum" sz="quarter" idx="10"/>
          </p:nvPr>
        </p:nvSpPr>
        <p:spPr/>
        <p:txBody>
          <a:bodyPr/>
          <a:lstStyle/>
          <a:p>
            <a:fld id="{95B0EDD7-DD27-4CD5-AFD4-02BF2606C282}" type="slidenum">
              <a:rPr lang="en-AU" smtClean="0"/>
              <a:t>37</a:t>
            </a:fld>
            <a:endParaRPr lang="en-AU"/>
          </a:p>
        </p:txBody>
      </p:sp>
    </p:spTree>
    <p:extLst>
      <p:ext uri="{BB962C8B-B14F-4D97-AF65-F5344CB8AC3E}">
        <p14:creationId xmlns:p14="http://schemas.microsoft.com/office/powerpoint/2010/main" val="39358732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AU" sz="1800" b="1" dirty="0" smtClean="0"/>
              <a:t>Holding up beehive frames for inspection</a:t>
            </a:r>
          </a:p>
          <a:p>
            <a:pPr algn="ctr"/>
            <a:r>
              <a:rPr lang="en-AU" sz="1800" b="1" dirty="0" smtClean="0"/>
              <a:t>Holding and inspecting an individual frame the proper way is crucial. </a:t>
            </a:r>
          </a:p>
          <a:p>
            <a:pPr algn="ctr"/>
            <a:r>
              <a:rPr lang="en-AU" sz="1800" b="1" dirty="0" smtClean="0"/>
              <a:t>Be sure to stand with your back to the sun, with the light shining over your shoulder and onto the frame. </a:t>
            </a:r>
          </a:p>
          <a:p>
            <a:pPr algn="ctr"/>
            <a:r>
              <a:rPr lang="en-AU" sz="1800" b="1" dirty="0" smtClean="0"/>
              <a:t>The sun illuminates details deep in the cells and helps you to better see eggs and small larvae. </a:t>
            </a:r>
          </a:p>
          <a:p>
            <a:endParaRPr lang="en-AU" dirty="0"/>
          </a:p>
        </p:txBody>
      </p:sp>
      <p:sp>
        <p:nvSpPr>
          <p:cNvPr id="4" name="Slide Number Placeholder 3"/>
          <p:cNvSpPr>
            <a:spLocks noGrp="1"/>
          </p:cNvSpPr>
          <p:nvPr>
            <p:ph type="sldNum" sz="quarter" idx="10"/>
          </p:nvPr>
        </p:nvSpPr>
        <p:spPr/>
        <p:txBody>
          <a:bodyPr/>
          <a:lstStyle/>
          <a:p>
            <a:fld id="{95B0EDD7-DD27-4CD5-AFD4-02BF2606C282}" type="slidenum">
              <a:rPr lang="en-AU" smtClean="0"/>
              <a:t>38</a:t>
            </a:fld>
            <a:endParaRPr lang="en-AU"/>
          </a:p>
        </p:txBody>
      </p:sp>
    </p:spTree>
    <p:extLst>
      <p:ext uri="{BB962C8B-B14F-4D97-AF65-F5344CB8AC3E}">
        <p14:creationId xmlns:p14="http://schemas.microsoft.com/office/powerpoint/2010/main" val="2983300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AU" sz="1200" b="1" dirty="0" smtClean="0"/>
              <a:t>Knowing when it’s time for more smoke</a:t>
            </a:r>
          </a:p>
          <a:p>
            <a:pPr algn="ctr"/>
            <a:r>
              <a:rPr lang="en-AU" sz="1200" dirty="0" smtClean="0"/>
              <a:t>A few minutes into your inspection, you may notice that the bees all have lined up between the top bars like racehorses at the starting gate. Their little heads are all in a row between the frames. Kind of cute, aren’t they? They’re watching you. That’s your signal to give the girls a few more puffs of smoke to disperse them again so that you can continue with your inspection.</a:t>
            </a:r>
          </a:p>
          <a:p>
            <a:pPr algn="ctr"/>
            <a:r>
              <a:rPr lang="en-AU" sz="1200" b="1" dirty="0" smtClean="0"/>
              <a:t>Understanding what to always look for in your hive</a:t>
            </a:r>
          </a:p>
          <a:p>
            <a:pPr algn="ctr"/>
            <a:r>
              <a:rPr lang="en-AU" sz="1200" dirty="0" smtClean="0"/>
              <a:t>Each time that you visit your hive, be aware of the things that you always must look for. Virtually all inspections are to determine the health and productivity of the colony. The specifics of what you’re looking for vary somewhat, depending upon the time of year.</a:t>
            </a:r>
          </a:p>
          <a:p>
            <a:pPr algn="ctr"/>
            <a:r>
              <a:rPr lang="en-AU" sz="1200" b="1" dirty="0" smtClean="0"/>
              <a:t>Checking for your queen bee</a:t>
            </a:r>
          </a:p>
          <a:p>
            <a:pPr algn="ctr"/>
            <a:r>
              <a:rPr lang="en-AU" sz="1200" dirty="0" smtClean="0"/>
              <a:t>Every time that you visit your hive you’re looking for indications that the queen is alive and well and laying eggs. </a:t>
            </a:r>
          </a:p>
          <a:p>
            <a:pPr algn="ctr"/>
            <a:r>
              <a:rPr lang="en-AU" sz="1200" dirty="0" smtClean="0"/>
              <a:t>Rather than spending time trying to see the queen, look for </a:t>
            </a:r>
            <a:r>
              <a:rPr lang="en-AU" sz="1200" i="1" dirty="0" smtClean="0"/>
              <a:t>eggs.</a:t>
            </a:r>
            <a:r>
              <a:rPr lang="en-AU" sz="1200" dirty="0" smtClean="0"/>
              <a:t> Although they’re tiny, finding the eggs is much easier than locating a single queen in a hive of 60,000 bees. Look for eggs on a bright, sunny day.</a:t>
            </a:r>
          </a:p>
          <a:p>
            <a:pPr algn="ctr"/>
            <a:r>
              <a:rPr lang="en-AU" sz="1200" b="1" dirty="0" smtClean="0"/>
              <a:t>Storing food and raising the bee brood</a:t>
            </a:r>
          </a:p>
          <a:p>
            <a:pPr algn="ctr"/>
            <a:r>
              <a:rPr lang="en-AU" sz="1200" dirty="0" smtClean="0"/>
              <a:t>Each deep frame of comb contains about 7,000 cells (3,500 on each side). Honeybees use these cells for storing food and raising brood. When you inspect your colony, noting what’s going on in those cells is important because it helps you judge the performance and health of your bees.</a:t>
            </a:r>
          </a:p>
          <a:p>
            <a:pPr algn="ctr"/>
            <a:r>
              <a:rPr lang="en-AU" sz="1200" b="1" dirty="0" smtClean="0"/>
              <a:t>Inspecting the brood pattern</a:t>
            </a:r>
          </a:p>
          <a:p>
            <a:pPr algn="ctr"/>
            <a:r>
              <a:rPr lang="en-AU" sz="1200" dirty="0" smtClean="0"/>
              <a:t>Examining brood pattern is an important part of your inspections. A tight, compact brood pattern is indicative of a good, healthy queen. Conversely, a spotty brood pattern (many empty cells with only occasional cells of eggs, larvae, or capped brood) is an indication that you have an old or sick queen and may need to replace her.</a:t>
            </a:r>
          </a:p>
          <a:p>
            <a:pPr algn="ctr"/>
            <a:r>
              <a:rPr lang="en-AU" sz="1200" b="1" dirty="0" smtClean="0"/>
              <a:t>Recognizing foodstuffs in your beehive</a:t>
            </a:r>
          </a:p>
          <a:p>
            <a:pPr algn="ctr"/>
            <a:r>
              <a:rPr lang="en-AU" sz="1200" dirty="0" smtClean="0"/>
              <a:t>Learn to identify the different materials collected by your bees and stored in the cells. They’ll pack pollen in some of the cells. Pollen comes in many different colours: orange, yellow, brown, grey, blue, and so on. You’ll also see cells with something “wet” in them. It may be nectar. Or it may be water.</a:t>
            </a:r>
          </a:p>
          <a:p>
            <a:endParaRPr lang="en-AU" dirty="0"/>
          </a:p>
        </p:txBody>
      </p:sp>
      <p:sp>
        <p:nvSpPr>
          <p:cNvPr id="4" name="Slide Number Placeholder 3"/>
          <p:cNvSpPr>
            <a:spLocks noGrp="1"/>
          </p:cNvSpPr>
          <p:nvPr>
            <p:ph type="sldNum" sz="quarter" idx="10"/>
          </p:nvPr>
        </p:nvSpPr>
        <p:spPr/>
        <p:txBody>
          <a:bodyPr/>
          <a:lstStyle/>
          <a:p>
            <a:fld id="{95B0EDD7-DD27-4CD5-AFD4-02BF2606C282}" type="slidenum">
              <a:rPr lang="en-AU" smtClean="0"/>
              <a:t>39</a:t>
            </a:fld>
            <a:endParaRPr lang="en-AU"/>
          </a:p>
        </p:txBody>
      </p:sp>
    </p:spTree>
    <p:extLst>
      <p:ext uri="{BB962C8B-B14F-4D97-AF65-F5344CB8AC3E}">
        <p14:creationId xmlns:p14="http://schemas.microsoft.com/office/powerpoint/2010/main" val="41186771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003441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AU" sz="1800" b="1" dirty="0" smtClean="0"/>
              <a:t>How to use your hive tool  </a:t>
            </a:r>
          </a:p>
          <a:p>
            <a:pPr algn="ctr"/>
            <a:r>
              <a:rPr lang="en-AU" sz="1200" b="1" dirty="0" smtClean="0"/>
              <a:t>Insert the curved end of your hive tool between the first and second frames, near one end of the frame’s top bar.</a:t>
            </a:r>
          </a:p>
          <a:p>
            <a:pPr algn="ctr"/>
            <a:r>
              <a:rPr lang="en-AU" sz="1200" b="1" dirty="0" smtClean="0"/>
              <a:t>Twist the tool to separate the frames from each other. Repeat this motion at the opposite end of the top bar.</a:t>
            </a:r>
          </a:p>
          <a:p>
            <a:pPr algn="ctr"/>
            <a:r>
              <a:rPr lang="en-AU" sz="1200" b="1" dirty="0" smtClean="0"/>
              <a:t>Using your hive tool, loosen frame two and move it into the open slot where frame one used to be. That gives you enough room to remove </a:t>
            </a:r>
            <a:r>
              <a:rPr lang="en-AU" sz="1200" b="1" i="1" dirty="0" smtClean="0"/>
              <a:t>this</a:t>
            </a:r>
            <a:r>
              <a:rPr lang="en-AU" sz="1200" b="1" dirty="0" smtClean="0"/>
              <a:t> frame without the risk of injuring any bees. When you’re done looking at this frame, return it to the hive, close to (but not touching) the wall. Do </a:t>
            </a:r>
            <a:r>
              <a:rPr lang="en-AU" sz="1200" b="1" i="1" dirty="0" smtClean="0"/>
              <a:t>not</a:t>
            </a:r>
            <a:r>
              <a:rPr lang="en-AU" sz="1200" b="1" dirty="0" smtClean="0"/>
              <a:t> put this frame on the ground.</a:t>
            </a:r>
          </a:p>
          <a:p>
            <a:pPr algn="ctr"/>
            <a:endParaRPr lang="en-AU" sz="1200" b="1" dirty="0" smtClean="0"/>
          </a:p>
          <a:p>
            <a:pPr algn="ctr"/>
            <a:r>
              <a:rPr lang="en-AU" sz="1200" b="1" dirty="0" smtClean="0"/>
              <a:t>Work your way through all ten frames in this manner, moving the next frame to be inspected into the open slot. When you’re done looking at a frame, always return it snugly against the frame previously inspected. Use your eyes to monitor progress as the frames are slowly nudged together.</a:t>
            </a:r>
          </a:p>
          <a:p>
            <a:endParaRPr lang="en-AU" dirty="0"/>
          </a:p>
        </p:txBody>
      </p:sp>
      <p:sp>
        <p:nvSpPr>
          <p:cNvPr id="4" name="Slide Number Placeholder 3"/>
          <p:cNvSpPr>
            <a:spLocks noGrp="1"/>
          </p:cNvSpPr>
          <p:nvPr>
            <p:ph type="sldNum" sz="quarter" idx="10"/>
          </p:nvPr>
        </p:nvSpPr>
        <p:spPr/>
        <p:txBody>
          <a:bodyPr/>
          <a:lstStyle/>
          <a:p>
            <a:fld id="{95B0EDD7-DD27-4CD5-AFD4-02BF2606C282}" type="slidenum">
              <a:rPr lang="en-AU" smtClean="0"/>
              <a:t>4</a:t>
            </a:fld>
            <a:endParaRPr lang="en-AU"/>
          </a:p>
        </p:txBody>
      </p:sp>
    </p:spTree>
    <p:extLst>
      <p:ext uri="{BB962C8B-B14F-4D97-AF65-F5344CB8AC3E}">
        <p14:creationId xmlns:p14="http://schemas.microsoft.com/office/powerpoint/2010/main" val="3780737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smtClean="0"/>
              <a:t>Become friends with your local flooring shop, it is amazing what a jar of honey can get for you</a:t>
            </a:r>
            <a:endParaRPr lang="en-AU" sz="1800" b="1" dirty="0"/>
          </a:p>
        </p:txBody>
      </p:sp>
      <p:sp>
        <p:nvSpPr>
          <p:cNvPr id="4" name="Slide Number Placeholder 3"/>
          <p:cNvSpPr>
            <a:spLocks noGrp="1"/>
          </p:cNvSpPr>
          <p:nvPr>
            <p:ph type="sldNum" sz="quarter" idx="10"/>
          </p:nvPr>
        </p:nvSpPr>
        <p:spPr/>
        <p:txBody>
          <a:bodyPr/>
          <a:lstStyle/>
          <a:p>
            <a:fld id="{95B0EDD7-DD27-4CD5-AFD4-02BF2606C282}" type="slidenum">
              <a:rPr lang="en-AU" smtClean="0"/>
              <a:t>5</a:t>
            </a:fld>
            <a:endParaRPr lang="en-AU"/>
          </a:p>
        </p:txBody>
      </p:sp>
    </p:spTree>
    <p:extLst>
      <p:ext uri="{BB962C8B-B14F-4D97-AF65-F5344CB8AC3E}">
        <p14:creationId xmlns:p14="http://schemas.microsoft.com/office/powerpoint/2010/main" val="538683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i="1" dirty="0" smtClean="0"/>
              <a:t>How to remove and replace SHB traps of various kinds</a:t>
            </a:r>
            <a:endParaRPr lang="en-AU" sz="1800" b="1" i="1" dirty="0"/>
          </a:p>
        </p:txBody>
      </p:sp>
      <p:sp>
        <p:nvSpPr>
          <p:cNvPr id="4" name="Slide Number Placeholder 3"/>
          <p:cNvSpPr>
            <a:spLocks noGrp="1"/>
          </p:cNvSpPr>
          <p:nvPr>
            <p:ph type="sldNum" sz="quarter" idx="10"/>
          </p:nvPr>
        </p:nvSpPr>
        <p:spPr/>
        <p:txBody>
          <a:bodyPr/>
          <a:lstStyle/>
          <a:p>
            <a:fld id="{95B0EDD7-DD27-4CD5-AFD4-02BF2606C282}" type="slidenum">
              <a:rPr lang="en-AU" smtClean="0"/>
              <a:t>6</a:t>
            </a:fld>
            <a:endParaRPr lang="en-AU"/>
          </a:p>
        </p:txBody>
      </p:sp>
    </p:spTree>
    <p:extLst>
      <p:ext uri="{BB962C8B-B14F-4D97-AF65-F5344CB8AC3E}">
        <p14:creationId xmlns:p14="http://schemas.microsoft.com/office/powerpoint/2010/main" val="1389413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smtClean="0"/>
              <a:t>Remain calm and treat your bees gently, The smoother your movements are the less aggravated the bees become</a:t>
            </a:r>
            <a:endParaRPr lang="en-AU" sz="1800" b="1" dirty="0"/>
          </a:p>
        </p:txBody>
      </p:sp>
      <p:sp>
        <p:nvSpPr>
          <p:cNvPr id="4" name="Slide Number Placeholder 3"/>
          <p:cNvSpPr>
            <a:spLocks noGrp="1"/>
          </p:cNvSpPr>
          <p:nvPr>
            <p:ph type="sldNum" sz="quarter" idx="10"/>
          </p:nvPr>
        </p:nvSpPr>
        <p:spPr/>
        <p:txBody>
          <a:bodyPr/>
          <a:lstStyle/>
          <a:p>
            <a:fld id="{95B0EDD7-DD27-4CD5-AFD4-02BF2606C282}" type="slidenum">
              <a:rPr lang="en-AU" smtClean="0"/>
              <a:t>7</a:t>
            </a:fld>
            <a:endParaRPr lang="en-AU" dirty="0"/>
          </a:p>
        </p:txBody>
      </p:sp>
    </p:spTree>
    <p:extLst>
      <p:ext uri="{BB962C8B-B14F-4D97-AF65-F5344CB8AC3E}">
        <p14:creationId xmlns:p14="http://schemas.microsoft.com/office/powerpoint/2010/main" val="1139312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smtClean="0"/>
              <a:t>Have a small container available to put the propolis scrapings into as it is sought after by many people</a:t>
            </a:r>
            <a:endParaRPr lang="en-AU" sz="1800" b="1" dirty="0"/>
          </a:p>
        </p:txBody>
      </p:sp>
      <p:sp>
        <p:nvSpPr>
          <p:cNvPr id="4" name="Slide Number Placeholder 3"/>
          <p:cNvSpPr>
            <a:spLocks noGrp="1"/>
          </p:cNvSpPr>
          <p:nvPr>
            <p:ph type="sldNum" sz="quarter" idx="10"/>
          </p:nvPr>
        </p:nvSpPr>
        <p:spPr/>
        <p:txBody>
          <a:bodyPr/>
          <a:lstStyle/>
          <a:p>
            <a:fld id="{95B0EDD7-DD27-4CD5-AFD4-02BF2606C282}" type="slidenum">
              <a:rPr lang="en-AU" smtClean="0"/>
              <a:t>8</a:t>
            </a:fld>
            <a:endParaRPr lang="en-AU"/>
          </a:p>
        </p:txBody>
      </p:sp>
    </p:spTree>
    <p:extLst>
      <p:ext uri="{BB962C8B-B14F-4D97-AF65-F5344CB8AC3E}">
        <p14:creationId xmlns:p14="http://schemas.microsoft.com/office/powerpoint/2010/main" val="425335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i="1" dirty="0" smtClean="0"/>
              <a:t>Always keep a</a:t>
            </a:r>
            <a:r>
              <a:rPr lang="en-AU" sz="1800" b="1" i="1" baseline="0" dirty="0" smtClean="0"/>
              <a:t> watch for small hive beetles, they are small and move fast, squash them when you can</a:t>
            </a:r>
            <a:endParaRPr lang="en-AU" sz="1800" b="1" i="1" dirty="0"/>
          </a:p>
        </p:txBody>
      </p:sp>
      <p:sp>
        <p:nvSpPr>
          <p:cNvPr id="4" name="Slide Number Placeholder 3"/>
          <p:cNvSpPr>
            <a:spLocks noGrp="1"/>
          </p:cNvSpPr>
          <p:nvPr>
            <p:ph type="sldNum" sz="quarter" idx="10"/>
          </p:nvPr>
        </p:nvSpPr>
        <p:spPr/>
        <p:txBody>
          <a:bodyPr/>
          <a:lstStyle/>
          <a:p>
            <a:fld id="{95B0EDD7-DD27-4CD5-AFD4-02BF2606C282}" type="slidenum">
              <a:rPr lang="en-AU" smtClean="0"/>
              <a:t>9</a:t>
            </a:fld>
            <a:endParaRPr lang="en-AU"/>
          </a:p>
        </p:txBody>
      </p:sp>
    </p:spTree>
    <p:extLst>
      <p:ext uri="{BB962C8B-B14F-4D97-AF65-F5344CB8AC3E}">
        <p14:creationId xmlns:p14="http://schemas.microsoft.com/office/powerpoint/2010/main" val="1407298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E14B9C7-C3A5-4E42-9150-F108BA42540C}" type="datetime1">
              <a:rPr lang="en-AU" smtClean="0"/>
              <a:t>30/08/2016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460B93-C11F-48D5-9A3E-7EBC2510ADC9}" type="slidenum">
              <a:rPr lang="en-AU" smtClean="0"/>
              <a:t>‹#›</a:t>
            </a:fld>
            <a:endParaRPr lang="en-AU"/>
          </a:p>
        </p:txBody>
      </p:sp>
    </p:spTree>
    <p:extLst>
      <p:ext uri="{BB962C8B-B14F-4D97-AF65-F5344CB8AC3E}">
        <p14:creationId xmlns:p14="http://schemas.microsoft.com/office/powerpoint/2010/main" val="3201681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CB76F15-DE7F-49F7-A9C7-6F046B514428}" type="datetime1">
              <a:rPr lang="en-AU" smtClean="0"/>
              <a:t>30/08/2016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460B93-C11F-48D5-9A3E-7EBC2510ADC9}" type="slidenum">
              <a:rPr lang="en-AU" smtClean="0"/>
              <a:t>‹#›</a:t>
            </a:fld>
            <a:endParaRPr lang="en-AU"/>
          </a:p>
        </p:txBody>
      </p:sp>
    </p:spTree>
    <p:extLst>
      <p:ext uri="{BB962C8B-B14F-4D97-AF65-F5344CB8AC3E}">
        <p14:creationId xmlns:p14="http://schemas.microsoft.com/office/powerpoint/2010/main" val="565487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057A56-1CAF-4006-B5E4-9C943AEF79DC}" type="datetime1">
              <a:rPr lang="en-AU" smtClean="0"/>
              <a:t>30/08/2016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460B93-C11F-48D5-9A3E-7EBC2510ADC9}" type="slidenum">
              <a:rPr lang="en-AU" smtClean="0"/>
              <a:t>‹#›</a:t>
            </a:fld>
            <a:endParaRPr lang="en-AU"/>
          </a:p>
        </p:txBody>
      </p:sp>
    </p:spTree>
    <p:extLst>
      <p:ext uri="{BB962C8B-B14F-4D97-AF65-F5344CB8AC3E}">
        <p14:creationId xmlns:p14="http://schemas.microsoft.com/office/powerpoint/2010/main" val="3052362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49276AF-E089-4E9C-A720-3F32D24C8AB1}" type="datetime1">
              <a:rPr lang="en-AU" smtClean="0"/>
              <a:t>30/08/2016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460B93-C11F-48D5-9A3E-7EBC2510ADC9}" type="slidenum">
              <a:rPr lang="en-AU" smtClean="0"/>
              <a:t>‹#›</a:t>
            </a:fld>
            <a:endParaRPr lang="en-AU"/>
          </a:p>
        </p:txBody>
      </p:sp>
    </p:spTree>
    <p:extLst>
      <p:ext uri="{BB962C8B-B14F-4D97-AF65-F5344CB8AC3E}">
        <p14:creationId xmlns:p14="http://schemas.microsoft.com/office/powerpoint/2010/main" val="3184858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F7EE51-D4A9-4C92-9683-84667D9B6690}" type="datetime1">
              <a:rPr lang="en-AU" smtClean="0"/>
              <a:t>30/08/2016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460B93-C11F-48D5-9A3E-7EBC2510ADC9}" type="slidenum">
              <a:rPr lang="en-AU" smtClean="0"/>
              <a:t>‹#›</a:t>
            </a:fld>
            <a:endParaRPr lang="en-AU"/>
          </a:p>
        </p:txBody>
      </p:sp>
    </p:spTree>
    <p:extLst>
      <p:ext uri="{BB962C8B-B14F-4D97-AF65-F5344CB8AC3E}">
        <p14:creationId xmlns:p14="http://schemas.microsoft.com/office/powerpoint/2010/main" val="1633336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407E87D-2731-4A02-AA4B-EF66CE8EA0D6}" type="datetime1">
              <a:rPr lang="en-AU" smtClean="0"/>
              <a:t>30/08/2016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8460B93-C11F-48D5-9A3E-7EBC2510ADC9}" type="slidenum">
              <a:rPr lang="en-AU" smtClean="0"/>
              <a:t>‹#›</a:t>
            </a:fld>
            <a:endParaRPr lang="en-AU"/>
          </a:p>
        </p:txBody>
      </p:sp>
    </p:spTree>
    <p:extLst>
      <p:ext uri="{BB962C8B-B14F-4D97-AF65-F5344CB8AC3E}">
        <p14:creationId xmlns:p14="http://schemas.microsoft.com/office/powerpoint/2010/main" val="2681892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3AB6558-9DB4-4B34-8B4C-AB4055D91C74}" type="datetime1">
              <a:rPr lang="en-AU" smtClean="0"/>
              <a:t>30/08/2016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8460B93-C11F-48D5-9A3E-7EBC2510ADC9}" type="slidenum">
              <a:rPr lang="en-AU" smtClean="0"/>
              <a:t>‹#›</a:t>
            </a:fld>
            <a:endParaRPr lang="en-AU"/>
          </a:p>
        </p:txBody>
      </p:sp>
    </p:spTree>
    <p:extLst>
      <p:ext uri="{BB962C8B-B14F-4D97-AF65-F5344CB8AC3E}">
        <p14:creationId xmlns:p14="http://schemas.microsoft.com/office/powerpoint/2010/main" val="22701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AA8EECB4-70D5-42BB-BCE1-44D12C60FD9D}" type="datetime1">
              <a:rPr lang="en-AU" smtClean="0"/>
              <a:t>30/08/2016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8460B93-C11F-48D5-9A3E-7EBC2510ADC9}" type="slidenum">
              <a:rPr lang="en-AU" smtClean="0"/>
              <a:t>‹#›</a:t>
            </a:fld>
            <a:endParaRPr lang="en-AU"/>
          </a:p>
        </p:txBody>
      </p:sp>
    </p:spTree>
    <p:extLst>
      <p:ext uri="{BB962C8B-B14F-4D97-AF65-F5344CB8AC3E}">
        <p14:creationId xmlns:p14="http://schemas.microsoft.com/office/powerpoint/2010/main" val="352151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4096E-1278-4637-8185-74ED227F71F0}" type="datetime1">
              <a:rPr lang="en-AU" smtClean="0"/>
              <a:t>30/08/2016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8460B93-C11F-48D5-9A3E-7EBC2510ADC9}" type="slidenum">
              <a:rPr lang="en-AU" smtClean="0"/>
              <a:t>‹#›</a:t>
            </a:fld>
            <a:endParaRPr lang="en-AU"/>
          </a:p>
        </p:txBody>
      </p:sp>
    </p:spTree>
    <p:extLst>
      <p:ext uri="{BB962C8B-B14F-4D97-AF65-F5344CB8AC3E}">
        <p14:creationId xmlns:p14="http://schemas.microsoft.com/office/powerpoint/2010/main" val="382254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66CC36-AE64-47AC-9347-CCE1A49011FA}" type="datetime1">
              <a:rPr lang="en-AU" smtClean="0"/>
              <a:t>30/08/2016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8460B93-C11F-48D5-9A3E-7EBC2510ADC9}" type="slidenum">
              <a:rPr lang="en-AU" smtClean="0"/>
              <a:t>‹#›</a:t>
            </a:fld>
            <a:endParaRPr lang="en-AU"/>
          </a:p>
        </p:txBody>
      </p:sp>
    </p:spTree>
    <p:extLst>
      <p:ext uri="{BB962C8B-B14F-4D97-AF65-F5344CB8AC3E}">
        <p14:creationId xmlns:p14="http://schemas.microsoft.com/office/powerpoint/2010/main" val="870054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409192-AAF5-4190-89BF-F985917BAD8B}" type="datetime1">
              <a:rPr lang="en-AU" smtClean="0"/>
              <a:t>30/08/2016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8460B93-C11F-48D5-9A3E-7EBC2510ADC9}" type="slidenum">
              <a:rPr lang="en-AU" smtClean="0"/>
              <a:t>‹#›</a:t>
            </a:fld>
            <a:endParaRPr lang="en-AU"/>
          </a:p>
        </p:txBody>
      </p:sp>
    </p:spTree>
    <p:extLst>
      <p:ext uri="{BB962C8B-B14F-4D97-AF65-F5344CB8AC3E}">
        <p14:creationId xmlns:p14="http://schemas.microsoft.com/office/powerpoint/2010/main" val="1394248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BE153-B78D-4B6F-BA1D-61F691A956DB}" type="datetime1">
              <a:rPr lang="en-AU" smtClean="0"/>
              <a:t>30/08/2016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60B93-C11F-48D5-9A3E-7EBC2510ADC9}" type="slidenum">
              <a:rPr lang="en-AU" smtClean="0"/>
              <a:t>‹#›</a:t>
            </a:fld>
            <a:endParaRPr lang="en-AU"/>
          </a:p>
        </p:txBody>
      </p:sp>
    </p:spTree>
    <p:extLst>
      <p:ext uri="{BB962C8B-B14F-4D97-AF65-F5344CB8AC3E}">
        <p14:creationId xmlns:p14="http://schemas.microsoft.com/office/powerpoint/2010/main" val="1482516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47.gif"/><Relationship Id="rId3" Type="http://schemas.openxmlformats.org/officeDocument/2006/relationships/image" Target="../media/image42.jpeg"/><Relationship Id="rId7" Type="http://schemas.openxmlformats.org/officeDocument/2006/relationships/image" Target="../media/image46.gif"/><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5.gif"/><Relationship Id="rId5" Type="http://schemas.openxmlformats.org/officeDocument/2006/relationships/image" Target="../media/image44.gif"/><Relationship Id="rId10" Type="http://schemas.openxmlformats.org/officeDocument/2006/relationships/image" Target="../media/image49.gif"/><Relationship Id="rId4" Type="http://schemas.openxmlformats.org/officeDocument/2006/relationships/image" Target="../media/image43.jpeg"/><Relationship Id="rId9" Type="http://schemas.openxmlformats.org/officeDocument/2006/relationships/image" Target="../media/image48.gif"/></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51.jpeg"/></Relationships>
</file>

<file path=ppt/slides/_rels/slide36.xml.rels><?xml version="1.0" encoding="UTF-8" standalone="yes"?>
<Relationships xmlns="http://schemas.openxmlformats.org/package/2006/relationships"><Relationship Id="rId3" Type="http://schemas.openxmlformats.org/officeDocument/2006/relationships/hyperlink" Target="http://www.alananna.co.uk/blog/category/beekeeping/"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60648"/>
            <a:ext cx="7772400" cy="1470025"/>
          </a:xfrm>
        </p:spPr>
        <p:txBody>
          <a:bodyPr/>
          <a:lstStyle/>
          <a:p>
            <a:r>
              <a:rPr lang="en-AU" dirty="0" smtClean="0">
                <a:latin typeface="Mongolian Baiti" pitchFamily="66" charset="0"/>
                <a:cs typeface="Mongolian Baiti" pitchFamily="66" charset="0"/>
              </a:rPr>
              <a:t>The Gold Coast Regional Beekeepers Inc.</a:t>
            </a:r>
            <a:endParaRPr lang="en-AU" dirty="0">
              <a:latin typeface="Mongolian Baiti" pitchFamily="66" charset="0"/>
              <a:cs typeface="Mongolian Baiti" pitchFamily="66" charset="0"/>
            </a:endParaRPr>
          </a:p>
        </p:txBody>
      </p:sp>
      <p:sp>
        <p:nvSpPr>
          <p:cNvPr id="3" name="Subtitle 2"/>
          <p:cNvSpPr>
            <a:spLocks noGrp="1"/>
          </p:cNvSpPr>
          <p:nvPr>
            <p:ph type="subTitle" idx="1"/>
          </p:nvPr>
        </p:nvSpPr>
        <p:spPr>
          <a:xfrm>
            <a:off x="1371600" y="4762645"/>
            <a:ext cx="6400800" cy="910952"/>
          </a:xfrm>
        </p:spPr>
        <p:txBody>
          <a:bodyPr>
            <a:noAutofit/>
          </a:bodyPr>
          <a:lstStyle/>
          <a:p>
            <a:r>
              <a:rPr lang="en-AU" sz="5400" b="1" dirty="0" smtClean="0">
                <a:solidFill>
                  <a:schemeClr val="tx1"/>
                </a:solidFill>
                <a:latin typeface="+mj-lt"/>
              </a:rPr>
              <a:t>Working the Hive</a:t>
            </a:r>
            <a:endParaRPr lang="en-AU" sz="5400" b="1" dirty="0">
              <a:solidFill>
                <a:schemeClr val="tx1"/>
              </a:solidFill>
              <a:latin typeface="+mj-lt"/>
            </a:endParaRPr>
          </a:p>
        </p:txBody>
      </p:sp>
      <p:pic>
        <p:nvPicPr>
          <p:cNvPr id="1026" name="Picture 2" descr="C:\Users\Owner\AppData\Local\Microsoft\Windows\Temporary Internet Files\Content.IE5\16CW0BN3\MC90024070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0343" y="2671419"/>
            <a:ext cx="1823314" cy="151516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wner\AppData\Local\Microsoft\Windows\Temporary Internet Files\Content.IE5\16CW0BN3\MC90024070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1628800"/>
            <a:ext cx="3771206" cy="31338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8460B93-C11F-48D5-9A3E-7EBC2510ADC9}" type="slidenum">
              <a:rPr lang="en-AU" smtClean="0"/>
              <a:t>1</a:t>
            </a:fld>
            <a:endParaRPr lang="en-AU" dirty="0"/>
          </a:p>
        </p:txBody>
      </p:sp>
    </p:spTree>
    <p:extLst>
      <p:ext uri="{BB962C8B-B14F-4D97-AF65-F5344CB8AC3E}">
        <p14:creationId xmlns:p14="http://schemas.microsoft.com/office/powerpoint/2010/main" val="3985738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776949"/>
            <a:ext cx="6984776" cy="465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63688" y="172479"/>
            <a:ext cx="5112568" cy="369332"/>
          </a:xfrm>
          <a:prstGeom prst="rect">
            <a:avLst/>
          </a:prstGeom>
          <a:noFill/>
        </p:spPr>
        <p:txBody>
          <a:bodyPr wrap="square" rtlCol="0">
            <a:spAutoFit/>
          </a:bodyPr>
          <a:lstStyle/>
          <a:p>
            <a:pPr algn="ctr"/>
            <a:r>
              <a:rPr lang="en-AU" b="1" dirty="0" smtClean="0"/>
              <a:t>Removing the super and queen excluder</a:t>
            </a:r>
            <a:endParaRPr lang="en-AU" b="1" dirty="0"/>
          </a:p>
        </p:txBody>
      </p:sp>
      <p:sp>
        <p:nvSpPr>
          <p:cNvPr id="3" name="TextBox 2"/>
          <p:cNvSpPr txBox="1"/>
          <p:nvPr/>
        </p:nvSpPr>
        <p:spPr>
          <a:xfrm>
            <a:off x="2267744" y="5589240"/>
            <a:ext cx="4896544" cy="646331"/>
          </a:xfrm>
          <a:prstGeom prst="rect">
            <a:avLst/>
          </a:prstGeom>
          <a:noFill/>
        </p:spPr>
        <p:txBody>
          <a:bodyPr wrap="square" rtlCol="0">
            <a:spAutoFit/>
          </a:bodyPr>
          <a:lstStyle/>
          <a:p>
            <a:pPr algn="ctr"/>
            <a:r>
              <a:rPr lang="en-AU" b="1" dirty="0" smtClean="0"/>
              <a:t>Removing the super to check the brood and queen beneath the queen excluder.</a:t>
            </a:r>
            <a:endParaRPr lang="en-AU" b="1" dirty="0"/>
          </a:p>
        </p:txBody>
      </p:sp>
      <p:sp>
        <p:nvSpPr>
          <p:cNvPr id="4" name="TextBox 3"/>
          <p:cNvSpPr txBox="1"/>
          <p:nvPr/>
        </p:nvSpPr>
        <p:spPr>
          <a:xfrm>
            <a:off x="179512" y="2060848"/>
            <a:ext cx="792088" cy="369332"/>
          </a:xfrm>
          <a:prstGeom prst="rect">
            <a:avLst/>
          </a:prstGeom>
          <a:noFill/>
        </p:spPr>
        <p:txBody>
          <a:bodyPr wrap="square" rtlCol="0">
            <a:spAutoFit/>
          </a:bodyPr>
          <a:lstStyle/>
          <a:p>
            <a:r>
              <a:rPr lang="en-AU" b="1" dirty="0" smtClean="0"/>
              <a:t>Super</a:t>
            </a:r>
            <a:endParaRPr lang="en-AU" b="1" dirty="0"/>
          </a:p>
        </p:txBody>
      </p:sp>
      <p:sp>
        <p:nvSpPr>
          <p:cNvPr id="5" name="TextBox 4"/>
          <p:cNvSpPr txBox="1"/>
          <p:nvPr/>
        </p:nvSpPr>
        <p:spPr>
          <a:xfrm>
            <a:off x="7956376" y="2492895"/>
            <a:ext cx="1082269" cy="646331"/>
          </a:xfrm>
          <a:prstGeom prst="rect">
            <a:avLst/>
          </a:prstGeom>
          <a:noFill/>
        </p:spPr>
        <p:txBody>
          <a:bodyPr wrap="square" rtlCol="0">
            <a:spAutoFit/>
          </a:bodyPr>
          <a:lstStyle/>
          <a:p>
            <a:r>
              <a:rPr lang="en-AU" b="1" dirty="0" smtClean="0"/>
              <a:t>Queen excluder</a:t>
            </a:r>
            <a:endParaRPr lang="en-AU" b="1" dirty="0"/>
          </a:p>
        </p:txBody>
      </p:sp>
      <p:sp>
        <p:nvSpPr>
          <p:cNvPr id="6" name="TextBox 5"/>
          <p:cNvSpPr txBox="1"/>
          <p:nvPr/>
        </p:nvSpPr>
        <p:spPr>
          <a:xfrm>
            <a:off x="7884368" y="3645024"/>
            <a:ext cx="1259632" cy="369332"/>
          </a:xfrm>
          <a:prstGeom prst="rect">
            <a:avLst/>
          </a:prstGeom>
          <a:noFill/>
        </p:spPr>
        <p:txBody>
          <a:bodyPr wrap="square" rtlCol="0">
            <a:spAutoFit/>
          </a:bodyPr>
          <a:lstStyle/>
          <a:p>
            <a:r>
              <a:rPr lang="en-AU" b="1" dirty="0" smtClean="0"/>
              <a:t>Brood box</a:t>
            </a:r>
            <a:endParaRPr lang="en-AU" b="1" dirty="0"/>
          </a:p>
        </p:txBody>
      </p:sp>
      <p:sp>
        <p:nvSpPr>
          <p:cNvPr id="7" name="TextBox 6"/>
          <p:cNvSpPr txBox="1"/>
          <p:nvPr/>
        </p:nvSpPr>
        <p:spPr>
          <a:xfrm>
            <a:off x="7956376" y="4437112"/>
            <a:ext cx="1187624" cy="646331"/>
          </a:xfrm>
          <a:prstGeom prst="rect">
            <a:avLst/>
          </a:prstGeom>
          <a:noFill/>
        </p:spPr>
        <p:txBody>
          <a:bodyPr wrap="square" rtlCol="0">
            <a:spAutoFit/>
          </a:bodyPr>
          <a:lstStyle/>
          <a:p>
            <a:r>
              <a:rPr lang="en-AU" b="1" dirty="0" smtClean="0"/>
              <a:t>Bottom board</a:t>
            </a:r>
            <a:endParaRPr lang="en-AU" b="1" dirty="0"/>
          </a:p>
        </p:txBody>
      </p:sp>
      <p:cxnSp>
        <p:nvCxnSpPr>
          <p:cNvPr id="9" name="Straight Arrow Connector 8"/>
          <p:cNvCxnSpPr>
            <a:stCxn id="4" idx="3"/>
          </p:cNvCxnSpPr>
          <p:nvPr/>
        </p:nvCxnSpPr>
        <p:spPr>
          <a:xfrm>
            <a:off x="971600" y="2245514"/>
            <a:ext cx="1224136"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a:stCxn id="5" idx="1"/>
          </p:cNvCxnSpPr>
          <p:nvPr/>
        </p:nvCxnSpPr>
        <p:spPr>
          <a:xfrm flipH="1" flipV="1">
            <a:off x="4932040" y="2245514"/>
            <a:ext cx="3024336" cy="57054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a:stCxn id="6" idx="1"/>
          </p:cNvCxnSpPr>
          <p:nvPr/>
        </p:nvCxnSpPr>
        <p:spPr>
          <a:xfrm flipH="1" flipV="1">
            <a:off x="4572000" y="3645024"/>
            <a:ext cx="3312368" cy="1846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flipH="1">
            <a:off x="4572000" y="4760277"/>
            <a:ext cx="331236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8" name="Slide Number Placeholder 7"/>
          <p:cNvSpPr>
            <a:spLocks noGrp="1"/>
          </p:cNvSpPr>
          <p:nvPr>
            <p:ph type="sldNum" sz="quarter" idx="12"/>
          </p:nvPr>
        </p:nvSpPr>
        <p:spPr/>
        <p:txBody>
          <a:bodyPr/>
          <a:lstStyle/>
          <a:p>
            <a:fld id="{98460B93-C11F-48D5-9A3E-7EBC2510ADC9}" type="slidenum">
              <a:rPr lang="en-AU" smtClean="0"/>
              <a:t>10</a:t>
            </a:fld>
            <a:endParaRPr lang="en-AU" dirty="0"/>
          </a:p>
        </p:txBody>
      </p:sp>
    </p:spTree>
    <p:extLst>
      <p:ext uri="{BB962C8B-B14F-4D97-AF65-F5344CB8AC3E}">
        <p14:creationId xmlns:p14="http://schemas.microsoft.com/office/powerpoint/2010/main" val="65714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916832"/>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51820" y="1573501"/>
            <a:ext cx="2808312" cy="307777"/>
          </a:xfrm>
          <a:prstGeom prst="rect">
            <a:avLst/>
          </a:prstGeom>
          <a:noFill/>
        </p:spPr>
        <p:txBody>
          <a:bodyPr wrap="square" rtlCol="0">
            <a:spAutoFit/>
          </a:bodyPr>
          <a:lstStyle/>
          <a:p>
            <a:pPr algn="ctr"/>
            <a:r>
              <a:rPr lang="en-AU" sz="1400" b="1" dirty="0" smtClean="0"/>
              <a:t>The Queen bee</a:t>
            </a:r>
            <a:endParaRPr lang="en-AU" sz="1400" b="1" dirty="0"/>
          </a:p>
        </p:txBody>
      </p:sp>
      <p:cxnSp>
        <p:nvCxnSpPr>
          <p:cNvPr id="4" name="Straight Arrow Connector 3"/>
          <p:cNvCxnSpPr/>
          <p:nvPr/>
        </p:nvCxnSpPr>
        <p:spPr>
          <a:xfrm>
            <a:off x="4355976" y="1844824"/>
            <a:ext cx="0" cy="129614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 name="TextBox 4"/>
          <p:cNvSpPr txBox="1"/>
          <p:nvPr/>
        </p:nvSpPr>
        <p:spPr>
          <a:xfrm>
            <a:off x="1979712" y="260648"/>
            <a:ext cx="4968552" cy="369332"/>
          </a:xfrm>
          <a:prstGeom prst="rect">
            <a:avLst/>
          </a:prstGeom>
          <a:noFill/>
        </p:spPr>
        <p:txBody>
          <a:bodyPr wrap="square" rtlCol="0">
            <a:spAutoFit/>
          </a:bodyPr>
          <a:lstStyle/>
          <a:p>
            <a:pPr algn="ctr"/>
            <a:r>
              <a:rPr lang="en-AU" b="1" dirty="0" smtClean="0"/>
              <a:t>Finding the Queen</a:t>
            </a:r>
            <a:endParaRPr lang="en-AU" b="1" dirty="0"/>
          </a:p>
        </p:txBody>
      </p:sp>
      <p:sp>
        <p:nvSpPr>
          <p:cNvPr id="3" name="Slide Number Placeholder 2"/>
          <p:cNvSpPr>
            <a:spLocks noGrp="1"/>
          </p:cNvSpPr>
          <p:nvPr>
            <p:ph type="sldNum" sz="quarter" idx="12"/>
          </p:nvPr>
        </p:nvSpPr>
        <p:spPr/>
        <p:txBody>
          <a:bodyPr/>
          <a:lstStyle/>
          <a:p>
            <a:fld id="{98460B93-C11F-48D5-9A3E-7EBC2510ADC9}" type="slidenum">
              <a:rPr lang="en-AU" smtClean="0"/>
              <a:t>11</a:t>
            </a:fld>
            <a:endParaRPr lang="en-AU" dirty="0"/>
          </a:p>
        </p:txBody>
      </p:sp>
    </p:spTree>
    <p:extLst>
      <p:ext uri="{BB962C8B-B14F-4D97-AF65-F5344CB8AC3E}">
        <p14:creationId xmlns:p14="http://schemas.microsoft.com/office/powerpoint/2010/main" val="2987014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980728"/>
            <a:ext cx="6803801" cy="5457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3508" y="1815202"/>
            <a:ext cx="1656184" cy="307777"/>
          </a:xfrm>
          <a:prstGeom prst="rect">
            <a:avLst/>
          </a:prstGeom>
          <a:noFill/>
        </p:spPr>
        <p:txBody>
          <a:bodyPr wrap="square" rtlCol="0">
            <a:spAutoFit/>
          </a:bodyPr>
          <a:lstStyle/>
          <a:p>
            <a:pPr algn="ctr"/>
            <a:r>
              <a:rPr lang="en-AU" sz="1400" b="1" dirty="0" smtClean="0"/>
              <a:t>Drone bee</a:t>
            </a:r>
            <a:endParaRPr lang="en-AU" sz="1400" b="1" dirty="0"/>
          </a:p>
        </p:txBody>
      </p:sp>
      <p:sp>
        <p:nvSpPr>
          <p:cNvPr id="3" name="TextBox 2"/>
          <p:cNvSpPr txBox="1"/>
          <p:nvPr/>
        </p:nvSpPr>
        <p:spPr>
          <a:xfrm>
            <a:off x="395536" y="2120825"/>
            <a:ext cx="1152128" cy="954107"/>
          </a:xfrm>
          <a:prstGeom prst="rect">
            <a:avLst/>
          </a:prstGeom>
          <a:noFill/>
        </p:spPr>
        <p:txBody>
          <a:bodyPr wrap="square" rtlCol="0">
            <a:spAutoFit/>
          </a:bodyPr>
          <a:lstStyle/>
          <a:p>
            <a:pPr algn="ctr"/>
            <a:r>
              <a:rPr lang="en-AU" sz="1400" b="1" dirty="0" smtClean="0"/>
              <a:t>My, what lovely big eyes you have !!</a:t>
            </a:r>
            <a:endParaRPr lang="en-AU" sz="1400" b="1" dirty="0"/>
          </a:p>
        </p:txBody>
      </p:sp>
      <p:cxnSp>
        <p:nvCxnSpPr>
          <p:cNvPr id="5" name="Straight Arrow Connector 4"/>
          <p:cNvCxnSpPr>
            <a:stCxn id="3" idx="3"/>
          </p:cNvCxnSpPr>
          <p:nvPr/>
        </p:nvCxnSpPr>
        <p:spPr>
          <a:xfrm flipV="1">
            <a:off x="1547664" y="2348880"/>
            <a:ext cx="2736304" cy="24899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 name="TextBox 3"/>
          <p:cNvSpPr txBox="1"/>
          <p:nvPr/>
        </p:nvSpPr>
        <p:spPr>
          <a:xfrm>
            <a:off x="2339752" y="188640"/>
            <a:ext cx="4824536" cy="369332"/>
          </a:xfrm>
          <a:prstGeom prst="rect">
            <a:avLst/>
          </a:prstGeom>
          <a:noFill/>
        </p:spPr>
        <p:txBody>
          <a:bodyPr wrap="square" rtlCol="0">
            <a:spAutoFit/>
          </a:bodyPr>
          <a:lstStyle/>
          <a:p>
            <a:pPr algn="ctr"/>
            <a:r>
              <a:rPr lang="en-AU" b="1" dirty="0" smtClean="0"/>
              <a:t>See who else is at home</a:t>
            </a:r>
            <a:endParaRPr lang="en-AU" b="1" dirty="0"/>
          </a:p>
        </p:txBody>
      </p:sp>
      <p:sp>
        <p:nvSpPr>
          <p:cNvPr id="6" name="Slide Number Placeholder 5"/>
          <p:cNvSpPr>
            <a:spLocks noGrp="1"/>
          </p:cNvSpPr>
          <p:nvPr>
            <p:ph type="sldNum" sz="quarter" idx="12"/>
          </p:nvPr>
        </p:nvSpPr>
        <p:spPr/>
        <p:txBody>
          <a:bodyPr/>
          <a:lstStyle/>
          <a:p>
            <a:fld id="{98460B93-C11F-48D5-9A3E-7EBC2510ADC9}" type="slidenum">
              <a:rPr lang="en-AU" smtClean="0"/>
              <a:t>12</a:t>
            </a:fld>
            <a:endParaRPr lang="en-AU"/>
          </a:p>
        </p:txBody>
      </p:sp>
    </p:spTree>
    <p:extLst>
      <p:ext uri="{BB962C8B-B14F-4D97-AF65-F5344CB8AC3E}">
        <p14:creationId xmlns:p14="http://schemas.microsoft.com/office/powerpoint/2010/main" val="1186999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044" y="908720"/>
            <a:ext cx="3347417" cy="5021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97997" y="358911"/>
            <a:ext cx="4176464" cy="369332"/>
          </a:xfrm>
          <a:prstGeom prst="rect">
            <a:avLst/>
          </a:prstGeom>
          <a:noFill/>
        </p:spPr>
        <p:txBody>
          <a:bodyPr wrap="square" rtlCol="0">
            <a:spAutoFit/>
          </a:bodyPr>
          <a:lstStyle/>
          <a:p>
            <a:pPr algn="ctr"/>
            <a:r>
              <a:rPr lang="en-AU" b="1" dirty="0" smtClean="0"/>
              <a:t>Brood Frame</a:t>
            </a:r>
            <a:endParaRPr lang="en-AU" b="1" dirty="0"/>
          </a:p>
        </p:txBody>
      </p:sp>
      <p:sp>
        <p:nvSpPr>
          <p:cNvPr id="3" name="TextBox 2"/>
          <p:cNvSpPr txBox="1"/>
          <p:nvPr/>
        </p:nvSpPr>
        <p:spPr>
          <a:xfrm>
            <a:off x="7092280" y="2564904"/>
            <a:ext cx="1512168" cy="369332"/>
          </a:xfrm>
          <a:prstGeom prst="rect">
            <a:avLst/>
          </a:prstGeom>
          <a:noFill/>
        </p:spPr>
        <p:txBody>
          <a:bodyPr wrap="square" rtlCol="0">
            <a:spAutoFit/>
          </a:bodyPr>
          <a:lstStyle/>
          <a:p>
            <a:r>
              <a:rPr lang="en-AU" b="1" dirty="0" smtClean="0"/>
              <a:t>Stored honey</a:t>
            </a:r>
            <a:endParaRPr lang="en-AU" b="1" dirty="0"/>
          </a:p>
        </p:txBody>
      </p:sp>
      <p:cxnSp>
        <p:nvCxnSpPr>
          <p:cNvPr id="5" name="Straight Arrow Connector 4"/>
          <p:cNvCxnSpPr>
            <a:stCxn id="3" idx="1"/>
          </p:cNvCxnSpPr>
          <p:nvPr/>
        </p:nvCxnSpPr>
        <p:spPr>
          <a:xfrm flipH="1" flipV="1">
            <a:off x="6084168" y="2564904"/>
            <a:ext cx="1008112" cy="1846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539552" y="2420888"/>
            <a:ext cx="1800200" cy="369332"/>
          </a:xfrm>
          <a:prstGeom prst="rect">
            <a:avLst/>
          </a:prstGeom>
          <a:noFill/>
        </p:spPr>
        <p:txBody>
          <a:bodyPr wrap="square" rtlCol="0">
            <a:spAutoFit/>
          </a:bodyPr>
          <a:lstStyle/>
          <a:p>
            <a:pPr algn="ctr"/>
            <a:r>
              <a:rPr lang="en-AU" b="1" dirty="0" smtClean="0"/>
              <a:t>Sealed brood</a:t>
            </a:r>
            <a:endParaRPr lang="en-AU" b="1" dirty="0"/>
          </a:p>
        </p:txBody>
      </p:sp>
      <p:cxnSp>
        <p:nvCxnSpPr>
          <p:cNvPr id="9" name="Straight Arrow Connector 8"/>
          <p:cNvCxnSpPr/>
          <p:nvPr/>
        </p:nvCxnSpPr>
        <p:spPr>
          <a:xfrm flipV="1">
            <a:off x="2123728" y="2348880"/>
            <a:ext cx="2376264" cy="2160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 name="Slide Number Placeholder 3"/>
          <p:cNvSpPr>
            <a:spLocks noGrp="1"/>
          </p:cNvSpPr>
          <p:nvPr>
            <p:ph type="sldNum" sz="quarter" idx="12"/>
          </p:nvPr>
        </p:nvSpPr>
        <p:spPr/>
        <p:txBody>
          <a:bodyPr/>
          <a:lstStyle/>
          <a:p>
            <a:fld id="{98460B93-C11F-48D5-9A3E-7EBC2510ADC9}" type="slidenum">
              <a:rPr lang="en-AU" smtClean="0"/>
              <a:t>13</a:t>
            </a:fld>
            <a:endParaRPr lang="en-AU"/>
          </a:p>
        </p:txBody>
      </p:sp>
    </p:spTree>
    <p:extLst>
      <p:ext uri="{BB962C8B-B14F-4D97-AF65-F5344CB8AC3E}">
        <p14:creationId xmlns:p14="http://schemas.microsoft.com/office/powerpoint/2010/main" val="488527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959354"/>
            <a:ext cx="7200800" cy="480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7704" y="404664"/>
            <a:ext cx="4608512" cy="369332"/>
          </a:xfrm>
          <a:prstGeom prst="rect">
            <a:avLst/>
          </a:prstGeom>
          <a:noFill/>
        </p:spPr>
        <p:txBody>
          <a:bodyPr wrap="square" rtlCol="0">
            <a:spAutoFit/>
          </a:bodyPr>
          <a:lstStyle/>
          <a:p>
            <a:pPr algn="ctr"/>
            <a:r>
              <a:rPr lang="en-AU" b="1" dirty="0" smtClean="0"/>
              <a:t>Brood Frame</a:t>
            </a:r>
            <a:endParaRPr lang="en-AU" b="1" dirty="0"/>
          </a:p>
        </p:txBody>
      </p:sp>
      <p:sp>
        <p:nvSpPr>
          <p:cNvPr id="3" name="TextBox 2"/>
          <p:cNvSpPr txBox="1"/>
          <p:nvPr/>
        </p:nvSpPr>
        <p:spPr>
          <a:xfrm>
            <a:off x="7670659" y="4437112"/>
            <a:ext cx="1440160" cy="646331"/>
          </a:xfrm>
          <a:prstGeom prst="rect">
            <a:avLst/>
          </a:prstGeom>
          <a:noFill/>
        </p:spPr>
        <p:txBody>
          <a:bodyPr wrap="square" rtlCol="0">
            <a:spAutoFit/>
          </a:bodyPr>
          <a:lstStyle/>
          <a:p>
            <a:r>
              <a:rPr lang="en-AU" b="1" dirty="0" smtClean="0"/>
              <a:t>Sealed brood</a:t>
            </a:r>
          </a:p>
          <a:p>
            <a:pPr algn="ctr"/>
            <a:r>
              <a:rPr lang="en-AU" b="1" dirty="0" smtClean="0"/>
              <a:t>(Pupa)</a:t>
            </a:r>
            <a:endParaRPr lang="en-AU" b="1" dirty="0"/>
          </a:p>
        </p:txBody>
      </p:sp>
      <p:cxnSp>
        <p:nvCxnSpPr>
          <p:cNvPr id="5" name="Straight Arrow Connector 4"/>
          <p:cNvCxnSpPr/>
          <p:nvPr/>
        </p:nvCxnSpPr>
        <p:spPr>
          <a:xfrm flipH="1">
            <a:off x="6230499" y="4653136"/>
            <a:ext cx="144016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8352680" y="3501008"/>
            <a:ext cx="720080" cy="369332"/>
          </a:xfrm>
          <a:prstGeom prst="rect">
            <a:avLst/>
          </a:prstGeom>
          <a:noFill/>
        </p:spPr>
        <p:txBody>
          <a:bodyPr wrap="square" rtlCol="0">
            <a:spAutoFit/>
          </a:bodyPr>
          <a:lstStyle/>
          <a:p>
            <a:r>
              <a:rPr lang="en-AU" b="1" dirty="0" smtClean="0"/>
              <a:t>Eggs</a:t>
            </a:r>
            <a:endParaRPr lang="en-AU" b="1" dirty="0"/>
          </a:p>
        </p:txBody>
      </p:sp>
      <p:cxnSp>
        <p:nvCxnSpPr>
          <p:cNvPr id="8" name="Straight Arrow Connector 7"/>
          <p:cNvCxnSpPr/>
          <p:nvPr/>
        </p:nvCxnSpPr>
        <p:spPr>
          <a:xfrm flipH="1" flipV="1">
            <a:off x="6156176" y="3440017"/>
            <a:ext cx="2160240" cy="33799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flipH="1" flipV="1">
            <a:off x="5148064" y="3501008"/>
            <a:ext cx="3240360" cy="27699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TextBox 11"/>
          <p:cNvSpPr txBox="1"/>
          <p:nvPr/>
        </p:nvSpPr>
        <p:spPr>
          <a:xfrm>
            <a:off x="179512" y="3501008"/>
            <a:ext cx="864096" cy="369332"/>
          </a:xfrm>
          <a:prstGeom prst="rect">
            <a:avLst/>
          </a:prstGeom>
          <a:noFill/>
        </p:spPr>
        <p:txBody>
          <a:bodyPr wrap="square" rtlCol="0">
            <a:spAutoFit/>
          </a:bodyPr>
          <a:lstStyle/>
          <a:p>
            <a:r>
              <a:rPr lang="en-AU" b="1" dirty="0" smtClean="0"/>
              <a:t>Larvae</a:t>
            </a:r>
            <a:endParaRPr lang="en-AU" b="1" dirty="0"/>
          </a:p>
        </p:txBody>
      </p:sp>
      <p:cxnSp>
        <p:nvCxnSpPr>
          <p:cNvPr id="14" name="Straight Arrow Connector 13"/>
          <p:cNvCxnSpPr>
            <a:stCxn id="12" idx="3"/>
          </p:cNvCxnSpPr>
          <p:nvPr/>
        </p:nvCxnSpPr>
        <p:spPr>
          <a:xfrm>
            <a:off x="1043608" y="3685674"/>
            <a:ext cx="2592288" cy="1846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a:stCxn id="12" idx="3"/>
          </p:cNvCxnSpPr>
          <p:nvPr/>
        </p:nvCxnSpPr>
        <p:spPr>
          <a:xfrm>
            <a:off x="1043608" y="3685674"/>
            <a:ext cx="2376264" cy="60742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1135868" y="5783061"/>
            <a:ext cx="7309072" cy="369332"/>
          </a:xfrm>
          <a:prstGeom prst="rect">
            <a:avLst/>
          </a:prstGeom>
          <a:noFill/>
        </p:spPr>
        <p:txBody>
          <a:bodyPr wrap="square" rtlCol="0">
            <a:spAutoFit/>
          </a:bodyPr>
          <a:lstStyle/>
          <a:p>
            <a:pPr algn="ctr"/>
            <a:r>
              <a:rPr lang="en-AU" b="1" dirty="0" smtClean="0"/>
              <a:t>The various stages of brood</a:t>
            </a:r>
            <a:endParaRPr lang="en-AU" dirty="0"/>
          </a:p>
        </p:txBody>
      </p:sp>
      <p:sp>
        <p:nvSpPr>
          <p:cNvPr id="4" name="Slide Number Placeholder 3"/>
          <p:cNvSpPr>
            <a:spLocks noGrp="1"/>
          </p:cNvSpPr>
          <p:nvPr>
            <p:ph type="sldNum" sz="quarter" idx="12"/>
          </p:nvPr>
        </p:nvSpPr>
        <p:spPr/>
        <p:txBody>
          <a:bodyPr/>
          <a:lstStyle/>
          <a:p>
            <a:fld id="{98460B93-C11F-48D5-9A3E-7EBC2510ADC9}" type="slidenum">
              <a:rPr lang="en-AU" smtClean="0"/>
              <a:t>14</a:t>
            </a:fld>
            <a:endParaRPr lang="en-AU"/>
          </a:p>
        </p:txBody>
      </p:sp>
    </p:spTree>
    <p:extLst>
      <p:ext uri="{BB962C8B-B14F-4D97-AF65-F5344CB8AC3E}">
        <p14:creationId xmlns:p14="http://schemas.microsoft.com/office/powerpoint/2010/main" val="566999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24744"/>
            <a:ext cx="6096000" cy="347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11760" y="404664"/>
            <a:ext cx="4320480" cy="646331"/>
          </a:xfrm>
          <a:prstGeom prst="rect">
            <a:avLst/>
          </a:prstGeom>
          <a:noFill/>
        </p:spPr>
        <p:txBody>
          <a:bodyPr wrap="square" rtlCol="0">
            <a:spAutoFit/>
          </a:bodyPr>
          <a:lstStyle/>
          <a:p>
            <a:pPr algn="ctr"/>
            <a:r>
              <a:rPr lang="en-AU" sz="3600" b="1" dirty="0" smtClean="0"/>
              <a:t>Worker bees</a:t>
            </a:r>
            <a:endParaRPr lang="en-AU" sz="3600" b="1" dirty="0"/>
          </a:p>
        </p:txBody>
      </p:sp>
      <p:sp>
        <p:nvSpPr>
          <p:cNvPr id="3" name="TextBox 2"/>
          <p:cNvSpPr txBox="1"/>
          <p:nvPr/>
        </p:nvSpPr>
        <p:spPr>
          <a:xfrm>
            <a:off x="2699792" y="4869160"/>
            <a:ext cx="3456384" cy="923330"/>
          </a:xfrm>
          <a:prstGeom prst="rect">
            <a:avLst/>
          </a:prstGeom>
          <a:noFill/>
        </p:spPr>
        <p:txBody>
          <a:bodyPr wrap="square" rtlCol="0">
            <a:spAutoFit/>
          </a:bodyPr>
          <a:lstStyle/>
          <a:p>
            <a:pPr algn="ctr"/>
            <a:r>
              <a:rPr lang="en-AU" b="1" dirty="0" smtClean="0"/>
              <a:t>Typical of the female species</a:t>
            </a:r>
          </a:p>
          <a:p>
            <a:pPr algn="ctr"/>
            <a:r>
              <a:rPr lang="en-AU" b="1" dirty="0" smtClean="0"/>
              <a:t>They do all the work while all the Drones do is mate with the queen</a:t>
            </a:r>
            <a:endParaRPr lang="en-AU" b="1" dirty="0"/>
          </a:p>
        </p:txBody>
      </p:sp>
      <p:sp>
        <p:nvSpPr>
          <p:cNvPr id="4" name="Slide Number Placeholder 3"/>
          <p:cNvSpPr>
            <a:spLocks noGrp="1"/>
          </p:cNvSpPr>
          <p:nvPr>
            <p:ph type="sldNum" sz="quarter" idx="12"/>
          </p:nvPr>
        </p:nvSpPr>
        <p:spPr/>
        <p:txBody>
          <a:bodyPr/>
          <a:lstStyle/>
          <a:p>
            <a:fld id="{98460B93-C11F-48D5-9A3E-7EBC2510ADC9}" type="slidenum">
              <a:rPr lang="en-AU" smtClean="0"/>
              <a:t>15</a:t>
            </a:fld>
            <a:endParaRPr lang="en-AU"/>
          </a:p>
        </p:txBody>
      </p:sp>
    </p:spTree>
    <p:extLst>
      <p:ext uri="{BB962C8B-B14F-4D97-AF65-F5344CB8AC3E}">
        <p14:creationId xmlns:p14="http://schemas.microsoft.com/office/powerpoint/2010/main" val="1675264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killowen.com/assets/brood%20fram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556792"/>
            <a:ext cx="4819650" cy="28860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0" y="4797152"/>
            <a:ext cx="8136904" cy="1477328"/>
          </a:xfrm>
          <a:prstGeom prst="rect">
            <a:avLst/>
          </a:prstGeom>
          <a:noFill/>
        </p:spPr>
        <p:txBody>
          <a:bodyPr wrap="square" rtlCol="0">
            <a:spAutoFit/>
          </a:bodyPr>
          <a:lstStyle/>
          <a:p>
            <a:r>
              <a:rPr lang="en-AU" dirty="0"/>
              <a:t/>
            </a:r>
            <a:br>
              <a:rPr lang="en-AU" dirty="0"/>
            </a:br>
            <a:r>
              <a:rPr lang="en-AU" dirty="0"/>
              <a:t>The </a:t>
            </a:r>
            <a:r>
              <a:rPr lang="en-AU" dirty="0" smtClean="0"/>
              <a:t>frames above show </a:t>
            </a:r>
            <a:r>
              <a:rPr lang="en-AU" dirty="0"/>
              <a:t>the pattern of brood produced by a new colony with a newly mated </a:t>
            </a:r>
            <a:r>
              <a:rPr lang="en-AU" dirty="0" smtClean="0"/>
              <a:t>queen. The </a:t>
            </a:r>
            <a:r>
              <a:rPr lang="en-AU" dirty="0"/>
              <a:t>small colony was given a new brood box with all new frames containing foundation. The first 10 days were spent by the bees drawing out the first frames and storing some honey. The first eggs were seen after 10 days.</a:t>
            </a:r>
          </a:p>
        </p:txBody>
      </p:sp>
      <p:sp>
        <p:nvSpPr>
          <p:cNvPr id="3" name="TextBox 2"/>
          <p:cNvSpPr txBox="1"/>
          <p:nvPr/>
        </p:nvSpPr>
        <p:spPr>
          <a:xfrm>
            <a:off x="1331640" y="260648"/>
            <a:ext cx="6408712" cy="646331"/>
          </a:xfrm>
          <a:prstGeom prst="rect">
            <a:avLst/>
          </a:prstGeom>
          <a:noFill/>
        </p:spPr>
        <p:txBody>
          <a:bodyPr wrap="square" rtlCol="0">
            <a:spAutoFit/>
          </a:bodyPr>
          <a:lstStyle/>
          <a:p>
            <a:pPr algn="ctr"/>
            <a:r>
              <a:rPr lang="en-AU" dirty="0" smtClean="0"/>
              <a:t>Brood Pattern </a:t>
            </a:r>
          </a:p>
          <a:p>
            <a:pPr algn="ctr"/>
            <a:r>
              <a:rPr lang="en-AU" dirty="0" smtClean="0"/>
              <a:t>on a new frame with a newly mated queen</a:t>
            </a:r>
            <a:endParaRPr lang="en-AU" dirty="0"/>
          </a:p>
        </p:txBody>
      </p:sp>
      <p:sp>
        <p:nvSpPr>
          <p:cNvPr id="4" name="TextBox 3"/>
          <p:cNvSpPr txBox="1"/>
          <p:nvPr/>
        </p:nvSpPr>
        <p:spPr>
          <a:xfrm>
            <a:off x="7452320" y="1700808"/>
            <a:ext cx="1440160" cy="307777"/>
          </a:xfrm>
          <a:prstGeom prst="rect">
            <a:avLst/>
          </a:prstGeom>
          <a:noFill/>
        </p:spPr>
        <p:txBody>
          <a:bodyPr wrap="square" rtlCol="0">
            <a:spAutoFit/>
          </a:bodyPr>
          <a:lstStyle/>
          <a:p>
            <a:r>
              <a:rPr lang="en-AU" sz="1400" b="1" dirty="0" smtClean="0"/>
              <a:t>Capped Honey</a:t>
            </a:r>
            <a:endParaRPr lang="en-AU" sz="1400" b="1" dirty="0"/>
          </a:p>
        </p:txBody>
      </p:sp>
      <p:sp>
        <p:nvSpPr>
          <p:cNvPr id="5" name="TextBox 4"/>
          <p:cNvSpPr txBox="1"/>
          <p:nvPr/>
        </p:nvSpPr>
        <p:spPr>
          <a:xfrm>
            <a:off x="7092280" y="2852936"/>
            <a:ext cx="1656184" cy="307777"/>
          </a:xfrm>
          <a:prstGeom prst="rect">
            <a:avLst/>
          </a:prstGeom>
          <a:noFill/>
        </p:spPr>
        <p:txBody>
          <a:bodyPr wrap="square" rtlCol="0">
            <a:spAutoFit/>
          </a:bodyPr>
          <a:lstStyle/>
          <a:p>
            <a:r>
              <a:rPr lang="en-AU" sz="1400" dirty="0" smtClean="0"/>
              <a:t>Larvae uncapped</a:t>
            </a:r>
            <a:endParaRPr lang="en-AU" sz="1400" dirty="0"/>
          </a:p>
        </p:txBody>
      </p:sp>
      <p:sp>
        <p:nvSpPr>
          <p:cNvPr id="6" name="TextBox 5"/>
          <p:cNvSpPr txBox="1"/>
          <p:nvPr/>
        </p:nvSpPr>
        <p:spPr>
          <a:xfrm>
            <a:off x="6937755" y="3907929"/>
            <a:ext cx="1944216" cy="307777"/>
          </a:xfrm>
          <a:prstGeom prst="rect">
            <a:avLst/>
          </a:prstGeom>
          <a:noFill/>
        </p:spPr>
        <p:txBody>
          <a:bodyPr wrap="square" rtlCol="0">
            <a:spAutoFit/>
          </a:bodyPr>
          <a:lstStyle/>
          <a:p>
            <a:pPr algn="ctr"/>
            <a:r>
              <a:rPr lang="en-AU" sz="1400" dirty="0" smtClean="0"/>
              <a:t>Capped Brood</a:t>
            </a:r>
            <a:endParaRPr lang="en-AU" sz="1400" dirty="0"/>
          </a:p>
        </p:txBody>
      </p:sp>
      <p:cxnSp>
        <p:nvCxnSpPr>
          <p:cNvPr id="8" name="Straight Arrow Connector 7"/>
          <p:cNvCxnSpPr>
            <a:stCxn id="4" idx="1"/>
          </p:cNvCxnSpPr>
          <p:nvPr/>
        </p:nvCxnSpPr>
        <p:spPr>
          <a:xfrm flipH="1">
            <a:off x="6084168" y="1854697"/>
            <a:ext cx="1368152" cy="1538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a:stCxn id="5" idx="1"/>
          </p:cNvCxnSpPr>
          <p:nvPr/>
        </p:nvCxnSpPr>
        <p:spPr>
          <a:xfrm flipH="1" flipV="1">
            <a:off x="5508104" y="2999830"/>
            <a:ext cx="1584176" cy="699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flipH="1" flipV="1">
            <a:off x="4680012" y="3501008"/>
            <a:ext cx="2556284" cy="56080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3" name="TextBox 12"/>
          <p:cNvSpPr txBox="1"/>
          <p:nvPr/>
        </p:nvSpPr>
        <p:spPr>
          <a:xfrm>
            <a:off x="251520" y="2708920"/>
            <a:ext cx="1512168" cy="307777"/>
          </a:xfrm>
          <a:prstGeom prst="rect">
            <a:avLst/>
          </a:prstGeom>
          <a:noFill/>
        </p:spPr>
        <p:txBody>
          <a:bodyPr wrap="square" rtlCol="0">
            <a:spAutoFit/>
          </a:bodyPr>
          <a:lstStyle/>
          <a:p>
            <a:pPr algn="ctr"/>
            <a:r>
              <a:rPr lang="en-AU" sz="1400" dirty="0" smtClean="0"/>
              <a:t>Empty Cells</a:t>
            </a:r>
            <a:endParaRPr lang="en-AU" sz="1400" dirty="0"/>
          </a:p>
        </p:txBody>
      </p:sp>
      <p:cxnSp>
        <p:nvCxnSpPr>
          <p:cNvPr id="15" name="Straight Arrow Connector 14"/>
          <p:cNvCxnSpPr/>
          <p:nvPr/>
        </p:nvCxnSpPr>
        <p:spPr>
          <a:xfrm>
            <a:off x="1619672" y="2862808"/>
            <a:ext cx="792088" cy="13702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p:nvPr/>
        </p:nvCxnSpPr>
        <p:spPr>
          <a:xfrm>
            <a:off x="1619672" y="2852936"/>
            <a:ext cx="2232248" cy="93610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 name="Slide Number Placeholder 6"/>
          <p:cNvSpPr>
            <a:spLocks noGrp="1"/>
          </p:cNvSpPr>
          <p:nvPr>
            <p:ph type="sldNum" sz="quarter" idx="12"/>
          </p:nvPr>
        </p:nvSpPr>
        <p:spPr/>
        <p:txBody>
          <a:bodyPr/>
          <a:lstStyle/>
          <a:p>
            <a:fld id="{98460B93-C11F-48D5-9A3E-7EBC2510ADC9}" type="slidenum">
              <a:rPr lang="en-AU" smtClean="0"/>
              <a:t>16</a:t>
            </a:fld>
            <a:endParaRPr lang="en-AU"/>
          </a:p>
        </p:txBody>
      </p:sp>
    </p:spTree>
    <p:extLst>
      <p:ext uri="{BB962C8B-B14F-4D97-AF65-F5344CB8AC3E}">
        <p14:creationId xmlns:p14="http://schemas.microsoft.com/office/powerpoint/2010/main" val="696393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612" y="1124744"/>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404664"/>
            <a:ext cx="6312024" cy="369332"/>
          </a:xfrm>
          <a:prstGeom prst="rect">
            <a:avLst/>
          </a:prstGeom>
          <a:noFill/>
        </p:spPr>
        <p:txBody>
          <a:bodyPr wrap="square" rtlCol="0">
            <a:spAutoFit/>
          </a:bodyPr>
          <a:lstStyle/>
          <a:p>
            <a:pPr algn="ctr"/>
            <a:r>
              <a:rPr lang="en-AU" b="1" dirty="0" smtClean="0"/>
              <a:t>Old brood frame with capped cells, drone cells and queen cell</a:t>
            </a:r>
            <a:endParaRPr lang="en-AU" b="1" dirty="0"/>
          </a:p>
        </p:txBody>
      </p:sp>
      <p:sp>
        <p:nvSpPr>
          <p:cNvPr id="3" name="TextBox 2"/>
          <p:cNvSpPr txBox="1"/>
          <p:nvPr/>
        </p:nvSpPr>
        <p:spPr>
          <a:xfrm>
            <a:off x="7668344" y="2740773"/>
            <a:ext cx="1224136" cy="369332"/>
          </a:xfrm>
          <a:prstGeom prst="rect">
            <a:avLst/>
          </a:prstGeom>
          <a:noFill/>
        </p:spPr>
        <p:txBody>
          <a:bodyPr wrap="square" rtlCol="0">
            <a:spAutoFit/>
          </a:bodyPr>
          <a:lstStyle/>
          <a:p>
            <a:r>
              <a:rPr lang="en-AU" b="1" dirty="0" smtClean="0"/>
              <a:t>Brood cells</a:t>
            </a:r>
            <a:endParaRPr lang="en-AU" b="1" dirty="0"/>
          </a:p>
        </p:txBody>
      </p:sp>
      <p:sp>
        <p:nvSpPr>
          <p:cNvPr id="4" name="TextBox 3"/>
          <p:cNvSpPr txBox="1"/>
          <p:nvPr/>
        </p:nvSpPr>
        <p:spPr>
          <a:xfrm>
            <a:off x="5364088" y="5445224"/>
            <a:ext cx="2160240" cy="369332"/>
          </a:xfrm>
          <a:prstGeom prst="rect">
            <a:avLst/>
          </a:prstGeom>
          <a:noFill/>
        </p:spPr>
        <p:txBody>
          <a:bodyPr wrap="square" rtlCol="0">
            <a:spAutoFit/>
          </a:bodyPr>
          <a:lstStyle/>
          <a:p>
            <a:r>
              <a:rPr lang="en-AU" b="1" dirty="0" smtClean="0"/>
              <a:t>Swarm Queen cell</a:t>
            </a:r>
            <a:endParaRPr lang="en-AU" b="1" dirty="0"/>
          </a:p>
        </p:txBody>
      </p:sp>
      <p:sp>
        <p:nvSpPr>
          <p:cNvPr id="5" name="TextBox 4"/>
          <p:cNvSpPr txBox="1"/>
          <p:nvPr/>
        </p:nvSpPr>
        <p:spPr>
          <a:xfrm>
            <a:off x="1079612" y="5445224"/>
            <a:ext cx="1908212" cy="369332"/>
          </a:xfrm>
          <a:prstGeom prst="rect">
            <a:avLst/>
          </a:prstGeom>
          <a:noFill/>
        </p:spPr>
        <p:txBody>
          <a:bodyPr wrap="square" rtlCol="0">
            <a:spAutoFit/>
          </a:bodyPr>
          <a:lstStyle/>
          <a:p>
            <a:pPr algn="ctr"/>
            <a:r>
              <a:rPr lang="en-AU" b="1" dirty="0" smtClean="0"/>
              <a:t>Drone cell</a:t>
            </a:r>
            <a:endParaRPr lang="en-AU" b="1" dirty="0"/>
          </a:p>
        </p:txBody>
      </p:sp>
      <p:cxnSp>
        <p:nvCxnSpPr>
          <p:cNvPr id="7" name="Straight Arrow Connector 6"/>
          <p:cNvCxnSpPr>
            <a:stCxn id="5" idx="0"/>
          </p:cNvCxnSpPr>
          <p:nvPr/>
        </p:nvCxnSpPr>
        <p:spPr>
          <a:xfrm flipH="1" flipV="1">
            <a:off x="1907704" y="4005064"/>
            <a:ext cx="126014" cy="144016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a:stCxn id="5" idx="0"/>
          </p:cNvCxnSpPr>
          <p:nvPr/>
        </p:nvCxnSpPr>
        <p:spPr>
          <a:xfrm flipV="1">
            <a:off x="2033718" y="4581128"/>
            <a:ext cx="882098" cy="86409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H="1" flipV="1">
            <a:off x="4788024" y="4581128"/>
            <a:ext cx="1080120" cy="86409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a:stCxn id="3" idx="1"/>
          </p:cNvCxnSpPr>
          <p:nvPr/>
        </p:nvCxnSpPr>
        <p:spPr>
          <a:xfrm flipH="1">
            <a:off x="6732240" y="2925439"/>
            <a:ext cx="936104"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fld id="{98460B93-C11F-48D5-9A3E-7EBC2510ADC9}" type="slidenum">
              <a:rPr lang="en-AU" smtClean="0"/>
              <a:t>17</a:t>
            </a:fld>
            <a:endParaRPr lang="en-AU"/>
          </a:p>
        </p:txBody>
      </p:sp>
    </p:spTree>
    <p:extLst>
      <p:ext uri="{BB962C8B-B14F-4D97-AF65-F5344CB8AC3E}">
        <p14:creationId xmlns:p14="http://schemas.microsoft.com/office/powerpoint/2010/main" val="3091475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12776"/>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7704" y="548679"/>
            <a:ext cx="5256584" cy="646331"/>
          </a:xfrm>
          <a:prstGeom prst="rect">
            <a:avLst/>
          </a:prstGeom>
          <a:noFill/>
        </p:spPr>
        <p:txBody>
          <a:bodyPr wrap="square" rtlCol="0">
            <a:spAutoFit/>
          </a:bodyPr>
          <a:lstStyle/>
          <a:p>
            <a:pPr algn="ctr"/>
            <a:r>
              <a:rPr lang="en-AU" b="1" dirty="0" smtClean="0"/>
              <a:t>Signs that the queen is not strong,</a:t>
            </a:r>
          </a:p>
          <a:p>
            <a:pPr algn="ctr"/>
            <a:r>
              <a:rPr lang="en-AU" b="1" dirty="0" smtClean="0"/>
              <a:t>has swarmed or is about to</a:t>
            </a:r>
            <a:endParaRPr lang="en-AU" b="1" dirty="0"/>
          </a:p>
        </p:txBody>
      </p:sp>
      <p:sp>
        <p:nvSpPr>
          <p:cNvPr id="3" name="TextBox 2"/>
          <p:cNvSpPr txBox="1"/>
          <p:nvPr/>
        </p:nvSpPr>
        <p:spPr>
          <a:xfrm>
            <a:off x="4139952" y="5620598"/>
            <a:ext cx="1800200" cy="307777"/>
          </a:xfrm>
          <a:prstGeom prst="rect">
            <a:avLst/>
          </a:prstGeom>
          <a:noFill/>
        </p:spPr>
        <p:txBody>
          <a:bodyPr wrap="square" rtlCol="0">
            <a:spAutoFit/>
          </a:bodyPr>
          <a:lstStyle/>
          <a:p>
            <a:r>
              <a:rPr lang="en-AU" sz="1400" b="1" dirty="0" smtClean="0"/>
              <a:t>Swarm Queen cells</a:t>
            </a:r>
            <a:endParaRPr lang="en-AU" sz="1400" b="1" dirty="0"/>
          </a:p>
        </p:txBody>
      </p:sp>
      <p:cxnSp>
        <p:nvCxnSpPr>
          <p:cNvPr id="5" name="Straight Arrow Connector 4"/>
          <p:cNvCxnSpPr/>
          <p:nvPr/>
        </p:nvCxnSpPr>
        <p:spPr>
          <a:xfrm flipH="1" flipV="1">
            <a:off x="2771800" y="4653136"/>
            <a:ext cx="1823864" cy="9674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 name="Straight Arrow Connector 6"/>
          <p:cNvCxnSpPr/>
          <p:nvPr/>
        </p:nvCxnSpPr>
        <p:spPr>
          <a:xfrm flipH="1" flipV="1">
            <a:off x="3491880" y="4653136"/>
            <a:ext cx="1103784" cy="9674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flipV="1">
            <a:off x="4595664" y="4437112"/>
            <a:ext cx="696416" cy="118348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flipV="1">
            <a:off x="4595664" y="4221088"/>
            <a:ext cx="1992560" cy="139951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 name="Slide Number Placeholder 3"/>
          <p:cNvSpPr>
            <a:spLocks noGrp="1"/>
          </p:cNvSpPr>
          <p:nvPr>
            <p:ph type="sldNum" sz="quarter" idx="12"/>
          </p:nvPr>
        </p:nvSpPr>
        <p:spPr/>
        <p:txBody>
          <a:bodyPr/>
          <a:lstStyle/>
          <a:p>
            <a:fld id="{98460B93-C11F-48D5-9A3E-7EBC2510ADC9}" type="slidenum">
              <a:rPr lang="en-AU" smtClean="0"/>
              <a:t>18</a:t>
            </a:fld>
            <a:endParaRPr lang="en-AU"/>
          </a:p>
        </p:txBody>
      </p:sp>
    </p:spTree>
    <p:extLst>
      <p:ext uri="{BB962C8B-B14F-4D97-AF65-F5344CB8AC3E}">
        <p14:creationId xmlns:p14="http://schemas.microsoft.com/office/powerpoint/2010/main" val="2403503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980728"/>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67744" y="188640"/>
            <a:ext cx="3816424" cy="369332"/>
          </a:xfrm>
          <a:prstGeom prst="rect">
            <a:avLst/>
          </a:prstGeom>
          <a:noFill/>
        </p:spPr>
        <p:txBody>
          <a:bodyPr wrap="square" rtlCol="0">
            <a:spAutoFit/>
          </a:bodyPr>
          <a:lstStyle/>
          <a:p>
            <a:pPr algn="ctr"/>
            <a:r>
              <a:rPr lang="en-AU" b="1" dirty="0" smtClean="0"/>
              <a:t>New Frame with cells being built</a:t>
            </a:r>
            <a:endParaRPr lang="en-AU" b="1" dirty="0"/>
          </a:p>
        </p:txBody>
      </p:sp>
      <p:sp>
        <p:nvSpPr>
          <p:cNvPr id="3" name="TextBox 2"/>
          <p:cNvSpPr txBox="1"/>
          <p:nvPr/>
        </p:nvSpPr>
        <p:spPr>
          <a:xfrm>
            <a:off x="1950120" y="5445224"/>
            <a:ext cx="3096344" cy="307777"/>
          </a:xfrm>
          <a:prstGeom prst="rect">
            <a:avLst/>
          </a:prstGeom>
          <a:noFill/>
        </p:spPr>
        <p:txBody>
          <a:bodyPr wrap="square" rtlCol="0">
            <a:spAutoFit/>
          </a:bodyPr>
          <a:lstStyle/>
          <a:p>
            <a:pPr algn="ctr"/>
            <a:r>
              <a:rPr lang="en-AU" sz="1400" b="1" dirty="0" smtClean="0"/>
              <a:t>New cells </a:t>
            </a:r>
            <a:r>
              <a:rPr lang="en-AU" sz="1400" b="1" dirty="0"/>
              <a:t>being built out</a:t>
            </a:r>
          </a:p>
        </p:txBody>
      </p:sp>
      <p:cxnSp>
        <p:nvCxnSpPr>
          <p:cNvPr id="5" name="Straight Arrow Connector 4"/>
          <p:cNvCxnSpPr/>
          <p:nvPr/>
        </p:nvCxnSpPr>
        <p:spPr>
          <a:xfrm flipH="1" flipV="1">
            <a:off x="1619672" y="3212976"/>
            <a:ext cx="1584176" cy="22322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 name="Slide Number Placeholder 3"/>
          <p:cNvSpPr>
            <a:spLocks noGrp="1"/>
          </p:cNvSpPr>
          <p:nvPr>
            <p:ph type="sldNum" sz="quarter" idx="12"/>
          </p:nvPr>
        </p:nvSpPr>
        <p:spPr/>
        <p:txBody>
          <a:bodyPr/>
          <a:lstStyle/>
          <a:p>
            <a:fld id="{98460B93-C11F-48D5-9A3E-7EBC2510ADC9}" type="slidenum">
              <a:rPr lang="en-AU" smtClean="0"/>
              <a:t>19</a:t>
            </a:fld>
            <a:endParaRPr lang="en-AU"/>
          </a:p>
        </p:txBody>
      </p:sp>
    </p:spTree>
    <p:extLst>
      <p:ext uri="{BB962C8B-B14F-4D97-AF65-F5344CB8AC3E}">
        <p14:creationId xmlns:p14="http://schemas.microsoft.com/office/powerpoint/2010/main" val="3791001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060432" cy="936104"/>
          </a:xfrm>
        </p:spPr>
        <p:txBody>
          <a:bodyPr>
            <a:normAutofit/>
          </a:bodyPr>
          <a:lstStyle/>
          <a:p>
            <a:pPr algn="l"/>
            <a:r>
              <a:rPr lang="en-AU" dirty="0"/>
              <a:t>*</a:t>
            </a:r>
            <a:r>
              <a:rPr lang="en-AU" dirty="0" smtClean="0">
                <a:latin typeface="Aharoni" panose="02010803020104030203" pitchFamily="2" charset="-79"/>
                <a:cs typeface="Aharoni" panose="02010803020104030203" pitchFamily="2" charset="-79"/>
              </a:rPr>
              <a:t>What</a:t>
            </a:r>
            <a:r>
              <a:rPr lang="en-AU" dirty="0" smtClean="0"/>
              <a:t>  </a:t>
            </a:r>
            <a:endParaRPr lang="en-AU" dirty="0"/>
          </a:p>
        </p:txBody>
      </p:sp>
      <p:sp>
        <p:nvSpPr>
          <p:cNvPr id="3" name="Subtitle 2"/>
          <p:cNvSpPr>
            <a:spLocks noGrp="1"/>
          </p:cNvSpPr>
          <p:nvPr>
            <p:ph type="subTitle" idx="1"/>
          </p:nvPr>
        </p:nvSpPr>
        <p:spPr>
          <a:xfrm>
            <a:off x="539552" y="2420888"/>
            <a:ext cx="8280920" cy="4320480"/>
          </a:xfrm>
        </p:spPr>
        <p:txBody>
          <a:bodyPr>
            <a:normAutofit/>
          </a:bodyPr>
          <a:lstStyle/>
          <a:p>
            <a:r>
              <a:rPr lang="en-AU" sz="1400" b="1" u="sng" dirty="0" smtClean="0">
                <a:solidFill>
                  <a:schemeClr val="tx1"/>
                </a:solidFill>
              </a:rPr>
              <a:t>What to do</a:t>
            </a:r>
          </a:p>
          <a:p>
            <a:r>
              <a:rPr lang="en-AU" sz="1400" b="1" dirty="0" smtClean="0">
                <a:solidFill>
                  <a:schemeClr val="tx1"/>
                </a:solidFill>
              </a:rPr>
              <a:t>Everyone who own or manages a hive must be able to:</a:t>
            </a:r>
          </a:p>
          <a:p>
            <a:endParaRPr lang="en-AU" sz="1400" b="1" dirty="0" smtClean="0">
              <a:solidFill>
                <a:schemeClr val="tx1"/>
              </a:solidFill>
            </a:endParaRPr>
          </a:p>
          <a:p>
            <a:pPr marL="285750" indent="-285750">
              <a:buFont typeface="Wingdings" panose="05000000000000000000" pitchFamily="2" charset="2"/>
              <a:buChar char="ü"/>
            </a:pPr>
            <a:r>
              <a:rPr lang="en-AU" sz="1400" b="1" dirty="0">
                <a:solidFill>
                  <a:schemeClr val="tx1"/>
                </a:solidFill>
              </a:rPr>
              <a:t>O</a:t>
            </a:r>
            <a:r>
              <a:rPr lang="en-AU" sz="1400" b="1" dirty="0" smtClean="0">
                <a:solidFill>
                  <a:schemeClr val="tx1"/>
                </a:solidFill>
              </a:rPr>
              <a:t>pen and close the hive.</a:t>
            </a:r>
          </a:p>
          <a:p>
            <a:endParaRPr lang="en-AU" sz="1400" b="1" dirty="0" smtClean="0">
              <a:solidFill>
                <a:schemeClr val="tx1"/>
              </a:solidFill>
            </a:endParaRPr>
          </a:p>
          <a:p>
            <a:pPr marL="285750" indent="-285750">
              <a:buFont typeface="Wingdings" panose="05000000000000000000" pitchFamily="2" charset="2"/>
              <a:buChar char="ü"/>
            </a:pPr>
            <a:r>
              <a:rPr lang="en-AU" sz="1400" b="1" dirty="0" smtClean="0">
                <a:solidFill>
                  <a:schemeClr val="tx1"/>
                </a:solidFill>
              </a:rPr>
              <a:t>Remove and/or replace frames in the hive.</a:t>
            </a:r>
          </a:p>
          <a:p>
            <a:endParaRPr lang="en-AU" sz="1400" b="1" dirty="0" smtClean="0">
              <a:solidFill>
                <a:schemeClr val="tx1"/>
              </a:solidFill>
            </a:endParaRPr>
          </a:p>
          <a:p>
            <a:pPr marL="285750" indent="-285750">
              <a:buFont typeface="Wingdings" panose="05000000000000000000" pitchFamily="2" charset="2"/>
              <a:buChar char="ü"/>
            </a:pPr>
            <a:r>
              <a:rPr lang="en-AU" sz="1400" b="1" dirty="0" smtClean="0">
                <a:solidFill>
                  <a:schemeClr val="tx1"/>
                </a:solidFill>
              </a:rPr>
              <a:t>Inspect the frames for eggs, larvae or Pupa.</a:t>
            </a:r>
          </a:p>
          <a:p>
            <a:endParaRPr lang="en-AU" sz="1400" b="1" dirty="0" smtClean="0">
              <a:solidFill>
                <a:schemeClr val="tx1"/>
              </a:solidFill>
            </a:endParaRPr>
          </a:p>
          <a:p>
            <a:pPr marL="285750" indent="-285750">
              <a:buFont typeface="Wingdings" panose="05000000000000000000" pitchFamily="2" charset="2"/>
              <a:buChar char="ü"/>
            </a:pPr>
            <a:r>
              <a:rPr lang="en-AU" sz="1400" b="1" dirty="0" smtClean="0">
                <a:solidFill>
                  <a:schemeClr val="tx1"/>
                </a:solidFill>
              </a:rPr>
              <a:t>Find the Queen.</a:t>
            </a:r>
          </a:p>
          <a:p>
            <a:endParaRPr lang="en-AU" sz="1400" b="1" dirty="0" smtClean="0">
              <a:solidFill>
                <a:schemeClr val="tx1"/>
              </a:solidFill>
            </a:endParaRPr>
          </a:p>
          <a:p>
            <a:pPr marL="285750" indent="-285750">
              <a:buFont typeface="Wingdings" panose="05000000000000000000" pitchFamily="2" charset="2"/>
              <a:buChar char="ü"/>
            </a:pPr>
            <a:r>
              <a:rPr lang="en-AU" sz="1400" b="1" dirty="0" smtClean="0">
                <a:solidFill>
                  <a:schemeClr val="tx1"/>
                </a:solidFill>
              </a:rPr>
              <a:t>Detect a range of diseases such as Small Hive Beetle (SHB), American Foul Brood (AFB),                               European Foul Brood (EFB), Chalkbrood and other diseases.</a:t>
            </a:r>
          </a:p>
          <a:p>
            <a:endParaRPr lang="en-AU" sz="1400" b="1" dirty="0" smtClean="0">
              <a:solidFill>
                <a:schemeClr val="tx1"/>
              </a:solidFill>
            </a:endParaRPr>
          </a:p>
          <a:p>
            <a:pPr marL="285750" indent="-285750">
              <a:buFont typeface="Wingdings" panose="05000000000000000000" pitchFamily="2" charset="2"/>
              <a:buChar char="ü"/>
            </a:pPr>
            <a:r>
              <a:rPr lang="en-AU" sz="1400" b="1" dirty="0" smtClean="0">
                <a:solidFill>
                  <a:schemeClr val="tx1"/>
                </a:solidFill>
              </a:rPr>
              <a:t>Carry out general maintenance to the hive</a:t>
            </a:r>
            <a:endParaRPr lang="en-AU" sz="1400" b="1" dirty="0">
              <a:solidFill>
                <a:schemeClr val="tx1"/>
              </a:solidFill>
            </a:endParaRPr>
          </a:p>
        </p:txBody>
      </p:sp>
      <p:sp>
        <p:nvSpPr>
          <p:cNvPr id="4" name="TextBox 3"/>
          <p:cNvSpPr txBox="1"/>
          <p:nvPr/>
        </p:nvSpPr>
        <p:spPr>
          <a:xfrm>
            <a:off x="886603" y="944599"/>
            <a:ext cx="6061661" cy="769441"/>
          </a:xfrm>
          <a:prstGeom prst="rect">
            <a:avLst/>
          </a:prstGeom>
          <a:noFill/>
        </p:spPr>
        <p:txBody>
          <a:bodyPr wrap="square" rtlCol="0">
            <a:spAutoFit/>
          </a:bodyPr>
          <a:lstStyle/>
          <a:p>
            <a:pPr algn="ctr"/>
            <a:r>
              <a:rPr lang="en-AU" sz="4400" dirty="0" smtClean="0">
                <a:latin typeface="Aharoni" panose="02010803020104030203" pitchFamily="2" charset="-79"/>
                <a:cs typeface="Aharoni" panose="02010803020104030203" pitchFamily="2" charset="-79"/>
              </a:rPr>
              <a:t>*When</a:t>
            </a:r>
            <a:endParaRPr lang="en-AU" sz="4400" dirty="0">
              <a:latin typeface="Aharoni" panose="02010803020104030203" pitchFamily="2" charset="-79"/>
              <a:cs typeface="Aharoni" panose="02010803020104030203" pitchFamily="2" charset="-79"/>
            </a:endParaRPr>
          </a:p>
        </p:txBody>
      </p:sp>
      <p:sp>
        <p:nvSpPr>
          <p:cNvPr id="5" name="TextBox 4"/>
          <p:cNvSpPr txBox="1"/>
          <p:nvPr/>
        </p:nvSpPr>
        <p:spPr>
          <a:xfrm>
            <a:off x="886603" y="1503948"/>
            <a:ext cx="6493709" cy="769441"/>
          </a:xfrm>
          <a:prstGeom prst="rect">
            <a:avLst/>
          </a:prstGeom>
          <a:noFill/>
        </p:spPr>
        <p:txBody>
          <a:bodyPr wrap="square" rtlCol="0">
            <a:spAutoFit/>
          </a:bodyPr>
          <a:lstStyle/>
          <a:p>
            <a:pPr algn="r"/>
            <a:r>
              <a:rPr lang="en-AU" sz="4400" dirty="0" smtClean="0">
                <a:latin typeface="Aharoni" panose="02010803020104030203" pitchFamily="2" charset="-79"/>
                <a:cs typeface="Aharoni" panose="02010803020104030203" pitchFamily="2" charset="-79"/>
              </a:rPr>
              <a:t>*How</a:t>
            </a:r>
            <a:endParaRPr lang="en-AU" sz="4400" dirty="0">
              <a:latin typeface="Aharoni" panose="02010803020104030203" pitchFamily="2" charset="-79"/>
              <a:cs typeface="Aharoni" panose="02010803020104030203" pitchFamily="2" charset="-79"/>
            </a:endParaRPr>
          </a:p>
        </p:txBody>
      </p:sp>
      <p:pic>
        <p:nvPicPr>
          <p:cNvPr id="1027" name="Picture 3" descr="C:\Users\Owner\AppData\Local\Microsoft\Windows\Temporary Internet Files\Content.IE5\VW6QT2HU\MC9004344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6757" y="-43656"/>
            <a:ext cx="938037" cy="13141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wner\AppData\Local\Microsoft\Windows\Temporary Internet Files\Content.IE5\QLTUOUXM\MC90044193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196726"/>
            <a:ext cx="1242906" cy="149574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Owner\AppData\Local\Microsoft\Windows\Temporary Internet Files\Content.IE5\P4Z227QT\MC9000822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9644" y="1270471"/>
            <a:ext cx="1219032" cy="121843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98460B93-C11F-48D5-9A3E-7EBC2510ADC9}" type="slidenum">
              <a:rPr lang="en-AU" smtClean="0"/>
              <a:t>2</a:t>
            </a:fld>
            <a:endParaRPr lang="en-AU" dirty="0"/>
          </a:p>
        </p:txBody>
      </p:sp>
    </p:spTree>
    <p:extLst>
      <p:ext uri="{BB962C8B-B14F-4D97-AF65-F5344CB8AC3E}">
        <p14:creationId xmlns:p14="http://schemas.microsoft.com/office/powerpoint/2010/main" val="2979811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23" y="614843"/>
            <a:ext cx="8263521" cy="5509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31687" y="6402784"/>
            <a:ext cx="6336704" cy="369332"/>
          </a:xfrm>
          <a:prstGeom prst="rect">
            <a:avLst/>
          </a:prstGeom>
          <a:noFill/>
        </p:spPr>
        <p:txBody>
          <a:bodyPr wrap="square" rtlCol="0">
            <a:spAutoFit/>
          </a:bodyPr>
          <a:lstStyle/>
          <a:p>
            <a:pPr algn="ctr"/>
            <a:r>
              <a:rPr lang="en-AU" b="1" dirty="0" smtClean="0"/>
              <a:t>Robber Bees  -  let the brawl begin</a:t>
            </a:r>
            <a:endParaRPr lang="en-AU" b="1" dirty="0"/>
          </a:p>
        </p:txBody>
      </p:sp>
      <p:sp>
        <p:nvSpPr>
          <p:cNvPr id="5" name="TextBox 4"/>
          <p:cNvSpPr txBox="1"/>
          <p:nvPr/>
        </p:nvSpPr>
        <p:spPr>
          <a:xfrm>
            <a:off x="827584" y="614843"/>
            <a:ext cx="7488832" cy="461665"/>
          </a:xfrm>
          <a:prstGeom prst="rect">
            <a:avLst/>
          </a:prstGeom>
          <a:noFill/>
        </p:spPr>
        <p:txBody>
          <a:bodyPr wrap="square" rtlCol="0">
            <a:spAutoFit/>
          </a:bodyPr>
          <a:lstStyle/>
          <a:p>
            <a:pPr algn="ctr"/>
            <a:r>
              <a:rPr lang="en-AU" sz="1200" b="1" dirty="0"/>
              <a:t/>
            </a:r>
            <a:br>
              <a:rPr lang="en-AU" sz="1200" b="1" dirty="0"/>
            </a:br>
            <a:endParaRPr lang="en-AU" sz="1200" b="1" dirty="0"/>
          </a:p>
        </p:txBody>
      </p:sp>
      <p:sp>
        <p:nvSpPr>
          <p:cNvPr id="4" name="TextBox 3"/>
          <p:cNvSpPr txBox="1"/>
          <p:nvPr/>
        </p:nvSpPr>
        <p:spPr>
          <a:xfrm>
            <a:off x="1835696" y="184666"/>
            <a:ext cx="4608512" cy="369332"/>
          </a:xfrm>
          <a:prstGeom prst="rect">
            <a:avLst/>
          </a:prstGeom>
          <a:noFill/>
        </p:spPr>
        <p:txBody>
          <a:bodyPr wrap="square" rtlCol="0">
            <a:spAutoFit/>
          </a:bodyPr>
          <a:lstStyle/>
          <a:p>
            <a:pPr algn="ctr"/>
            <a:r>
              <a:rPr lang="en-AU" b="1" dirty="0" smtClean="0"/>
              <a:t>ROBBER BEES         Signs to be wary of</a:t>
            </a:r>
            <a:endParaRPr lang="en-AU" b="1" dirty="0"/>
          </a:p>
        </p:txBody>
      </p:sp>
      <p:sp>
        <p:nvSpPr>
          <p:cNvPr id="6" name="Slide Number Placeholder 5"/>
          <p:cNvSpPr>
            <a:spLocks noGrp="1"/>
          </p:cNvSpPr>
          <p:nvPr>
            <p:ph type="sldNum" sz="quarter" idx="12"/>
          </p:nvPr>
        </p:nvSpPr>
        <p:spPr/>
        <p:txBody>
          <a:bodyPr/>
          <a:lstStyle/>
          <a:p>
            <a:fld id="{98460B93-C11F-48D5-9A3E-7EBC2510ADC9}" type="slidenum">
              <a:rPr lang="en-AU" smtClean="0"/>
              <a:t>20</a:t>
            </a:fld>
            <a:endParaRPr lang="en-AU"/>
          </a:p>
        </p:txBody>
      </p:sp>
      <p:sp>
        <p:nvSpPr>
          <p:cNvPr id="7" name="Rectangle 6"/>
          <p:cNvSpPr/>
          <p:nvPr/>
        </p:nvSpPr>
        <p:spPr>
          <a:xfrm>
            <a:off x="4716016" y="3861048"/>
            <a:ext cx="1022203" cy="369332"/>
          </a:xfrm>
          <a:prstGeom prst="rect">
            <a:avLst/>
          </a:prstGeom>
        </p:spPr>
        <p:txBody>
          <a:bodyPr wrap="none">
            <a:spAutoFit/>
          </a:bodyPr>
          <a:lstStyle/>
          <a:p>
            <a:r>
              <a:rPr lang="en-AU" b="1" dirty="0"/>
              <a:t>Robbing </a:t>
            </a:r>
            <a:endParaRPr lang="en-AU" dirty="0"/>
          </a:p>
        </p:txBody>
      </p:sp>
      <p:sp>
        <p:nvSpPr>
          <p:cNvPr id="8" name="TextBox 7"/>
          <p:cNvSpPr txBox="1"/>
          <p:nvPr/>
        </p:nvSpPr>
        <p:spPr>
          <a:xfrm>
            <a:off x="3563888" y="1628800"/>
            <a:ext cx="1663229" cy="369332"/>
          </a:xfrm>
          <a:prstGeom prst="rect">
            <a:avLst/>
          </a:prstGeom>
          <a:noFill/>
        </p:spPr>
        <p:txBody>
          <a:bodyPr wrap="square" rtlCol="0">
            <a:spAutoFit/>
          </a:bodyPr>
          <a:lstStyle/>
          <a:p>
            <a:r>
              <a:rPr lang="en-AU" dirty="0" smtClean="0"/>
              <a:t>Crumbs of wax</a:t>
            </a:r>
            <a:endParaRPr lang="en-AU" dirty="0"/>
          </a:p>
        </p:txBody>
      </p:sp>
      <p:cxnSp>
        <p:nvCxnSpPr>
          <p:cNvPr id="10" name="Straight Arrow Connector 9"/>
          <p:cNvCxnSpPr/>
          <p:nvPr/>
        </p:nvCxnSpPr>
        <p:spPr>
          <a:xfrm>
            <a:off x="4300039" y="1998132"/>
            <a:ext cx="559993" cy="137121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232654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652" y="1412776"/>
            <a:ext cx="6408712" cy="4272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95736" y="548680"/>
            <a:ext cx="4896544" cy="369332"/>
          </a:xfrm>
          <a:prstGeom prst="rect">
            <a:avLst/>
          </a:prstGeom>
          <a:noFill/>
        </p:spPr>
        <p:txBody>
          <a:bodyPr wrap="square" rtlCol="0">
            <a:spAutoFit/>
          </a:bodyPr>
          <a:lstStyle/>
          <a:p>
            <a:pPr algn="ctr"/>
            <a:r>
              <a:rPr lang="en-AU" b="1" dirty="0" smtClean="0"/>
              <a:t>The fight goes on</a:t>
            </a:r>
            <a:endParaRPr lang="en-AU" b="1" dirty="0"/>
          </a:p>
        </p:txBody>
      </p:sp>
      <p:sp>
        <p:nvSpPr>
          <p:cNvPr id="4" name="Slide Number Placeholder 3"/>
          <p:cNvSpPr>
            <a:spLocks noGrp="1"/>
          </p:cNvSpPr>
          <p:nvPr>
            <p:ph type="sldNum" sz="quarter" idx="12"/>
          </p:nvPr>
        </p:nvSpPr>
        <p:spPr/>
        <p:txBody>
          <a:bodyPr/>
          <a:lstStyle/>
          <a:p>
            <a:fld id="{98460B93-C11F-48D5-9A3E-7EBC2510ADC9}" type="slidenum">
              <a:rPr lang="en-AU" smtClean="0"/>
              <a:t>21</a:t>
            </a:fld>
            <a:endParaRPr lang="en-AU"/>
          </a:p>
        </p:txBody>
      </p:sp>
    </p:spTree>
    <p:extLst>
      <p:ext uri="{BB962C8B-B14F-4D97-AF65-F5344CB8AC3E}">
        <p14:creationId xmlns:p14="http://schemas.microsoft.com/office/powerpoint/2010/main" val="2291329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052736"/>
            <a:ext cx="7284132" cy="485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03648" y="260648"/>
            <a:ext cx="6408712" cy="646331"/>
          </a:xfrm>
          <a:prstGeom prst="rect">
            <a:avLst/>
          </a:prstGeom>
          <a:noFill/>
        </p:spPr>
        <p:txBody>
          <a:bodyPr wrap="square" rtlCol="0">
            <a:spAutoFit/>
          </a:bodyPr>
          <a:lstStyle/>
          <a:p>
            <a:pPr algn="ctr"/>
            <a:r>
              <a:rPr lang="en-AU" b="1" dirty="0" smtClean="0"/>
              <a:t>Casualties are heavy,</a:t>
            </a:r>
          </a:p>
          <a:p>
            <a:pPr algn="ctr"/>
            <a:r>
              <a:rPr lang="en-AU" b="1" dirty="0"/>
              <a:t>a</a:t>
            </a:r>
            <a:r>
              <a:rPr lang="en-AU" b="1" dirty="0" smtClean="0"/>
              <a:t>nd the hive is lost</a:t>
            </a:r>
            <a:endParaRPr lang="en-AU" b="1" dirty="0"/>
          </a:p>
        </p:txBody>
      </p:sp>
      <p:sp>
        <p:nvSpPr>
          <p:cNvPr id="3" name="Slide Number Placeholder 2"/>
          <p:cNvSpPr>
            <a:spLocks noGrp="1"/>
          </p:cNvSpPr>
          <p:nvPr>
            <p:ph type="sldNum" sz="quarter" idx="12"/>
          </p:nvPr>
        </p:nvSpPr>
        <p:spPr/>
        <p:txBody>
          <a:bodyPr/>
          <a:lstStyle/>
          <a:p>
            <a:fld id="{98460B93-C11F-48D5-9A3E-7EBC2510ADC9}" type="slidenum">
              <a:rPr lang="en-AU" smtClean="0"/>
              <a:t>22</a:t>
            </a:fld>
            <a:endParaRPr lang="en-AU"/>
          </a:p>
        </p:txBody>
      </p:sp>
    </p:spTree>
    <p:extLst>
      <p:ext uri="{BB962C8B-B14F-4D97-AF65-F5344CB8AC3E}">
        <p14:creationId xmlns:p14="http://schemas.microsoft.com/office/powerpoint/2010/main" val="5629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980728"/>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02189" y="188640"/>
            <a:ext cx="4608512" cy="369332"/>
          </a:xfrm>
          <a:prstGeom prst="rect">
            <a:avLst/>
          </a:prstGeom>
          <a:noFill/>
        </p:spPr>
        <p:txBody>
          <a:bodyPr wrap="square" rtlCol="0">
            <a:spAutoFit/>
          </a:bodyPr>
          <a:lstStyle/>
          <a:p>
            <a:pPr algn="ctr"/>
            <a:r>
              <a:rPr lang="en-AU" b="1" dirty="0" smtClean="0"/>
              <a:t>Manual honey extractor  - 4 frame</a:t>
            </a:r>
            <a:endParaRPr lang="en-AU" b="1" dirty="0"/>
          </a:p>
        </p:txBody>
      </p:sp>
      <p:sp>
        <p:nvSpPr>
          <p:cNvPr id="3" name="TextBox 2"/>
          <p:cNvSpPr txBox="1"/>
          <p:nvPr/>
        </p:nvSpPr>
        <p:spPr>
          <a:xfrm>
            <a:off x="179512" y="3356992"/>
            <a:ext cx="1296144" cy="646331"/>
          </a:xfrm>
          <a:prstGeom prst="rect">
            <a:avLst/>
          </a:prstGeom>
          <a:noFill/>
        </p:spPr>
        <p:txBody>
          <a:bodyPr wrap="square" rtlCol="0">
            <a:spAutoFit/>
          </a:bodyPr>
          <a:lstStyle/>
          <a:p>
            <a:pPr algn="ctr"/>
            <a:r>
              <a:rPr lang="en-AU" b="1" dirty="0" smtClean="0"/>
              <a:t>4 Frame cages</a:t>
            </a:r>
            <a:endParaRPr lang="en-AU" b="1" dirty="0"/>
          </a:p>
        </p:txBody>
      </p:sp>
      <p:cxnSp>
        <p:nvCxnSpPr>
          <p:cNvPr id="5" name="Straight Arrow Connector 4"/>
          <p:cNvCxnSpPr/>
          <p:nvPr/>
        </p:nvCxnSpPr>
        <p:spPr>
          <a:xfrm flipV="1">
            <a:off x="1331640" y="3573016"/>
            <a:ext cx="1512168" cy="10714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7" name="Straight Arrow Connector 6"/>
          <p:cNvCxnSpPr/>
          <p:nvPr/>
        </p:nvCxnSpPr>
        <p:spPr>
          <a:xfrm flipV="1">
            <a:off x="1356379" y="2335560"/>
            <a:ext cx="2088232" cy="133127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9" name="Straight Arrow Connector 8"/>
          <p:cNvCxnSpPr/>
          <p:nvPr/>
        </p:nvCxnSpPr>
        <p:spPr>
          <a:xfrm>
            <a:off x="1331640" y="3680157"/>
            <a:ext cx="3672408"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1" name="Straight Arrow Connector 10"/>
          <p:cNvCxnSpPr/>
          <p:nvPr/>
        </p:nvCxnSpPr>
        <p:spPr>
          <a:xfrm flipV="1">
            <a:off x="1331640" y="2204864"/>
            <a:ext cx="3274805" cy="147529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4" name="Slide Number Placeholder 3"/>
          <p:cNvSpPr>
            <a:spLocks noGrp="1"/>
          </p:cNvSpPr>
          <p:nvPr>
            <p:ph type="sldNum" sz="quarter" idx="12"/>
          </p:nvPr>
        </p:nvSpPr>
        <p:spPr/>
        <p:txBody>
          <a:bodyPr/>
          <a:lstStyle/>
          <a:p>
            <a:fld id="{98460B93-C11F-48D5-9A3E-7EBC2510ADC9}" type="slidenum">
              <a:rPr lang="en-AU" smtClean="0"/>
              <a:t>23</a:t>
            </a:fld>
            <a:endParaRPr lang="en-AU"/>
          </a:p>
        </p:txBody>
      </p:sp>
    </p:spTree>
    <p:extLst>
      <p:ext uri="{BB962C8B-B14F-4D97-AF65-F5344CB8AC3E}">
        <p14:creationId xmlns:p14="http://schemas.microsoft.com/office/powerpoint/2010/main" val="3775965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39634" y="1574959"/>
            <a:ext cx="4632684" cy="3088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99792" y="116632"/>
            <a:ext cx="3312368" cy="646331"/>
          </a:xfrm>
          <a:prstGeom prst="rect">
            <a:avLst/>
          </a:prstGeom>
          <a:noFill/>
        </p:spPr>
        <p:txBody>
          <a:bodyPr wrap="square" rtlCol="0">
            <a:spAutoFit/>
          </a:bodyPr>
          <a:lstStyle/>
          <a:p>
            <a:pPr algn="ctr"/>
            <a:r>
              <a:rPr lang="en-AU" b="1" dirty="0" smtClean="0"/>
              <a:t>Uncapping box &amp; electric uncapping knife</a:t>
            </a:r>
            <a:endParaRPr lang="en-AU" b="1" dirty="0"/>
          </a:p>
        </p:txBody>
      </p:sp>
      <p:sp>
        <p:nvSpPr>
          <p:cNvPr id="5" name="TextBox 4"/>
          <p:cNvSpPr txBox="1"/>
          <p:nvPr/>
        </p:nvSpPr>
        <p:spPr>
          <a:xfrm>
            <a:off x="539552" y="2241738"/>
            <a:ext cx="2088232" cy="646331"/>
          </a:xfrm>
          <a:prstGeom prst="rect">
            <a:avLst/>
          </a:prstGeom>
          <a:noFill/>
        </p:spPr>
        <p:txBody>
          <a:bodyPr wrap="square" rtlCol="0">
            <a:spAutoFit/>
          </a:bodyPr>
          <a:lstStyle/>
          <a:p>
            <a:pPr algn="ctr"/>
            <a:r>
              <a:rPr lang="en-AU" b="1" dirty="0"/>
              <a:t>electric uncapping knife</a:t>
            </a:r>
          </a:p>
        </p:txBody>
      </p:sp>
      <p:cxnSp>
        <p:nvCxnSpPr>
          <p:cNvPr id="7" name="Straight Arrow Connector 6"/>
          <p:cNvCxnSpPr/>
          <p:nvPr/>
        </p:nvCxnSpPr>
        <p:spPr>
          <a:xfrm>
            <a:off x="2627784" y="2564904"/>
            <a:ext cx="136815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6228184" y="2636912"/>
            <a:ext cx="2736304" cy="646331"/>
          </a:xfrm>
          <a:prstGeom prst="rect">
            <a:avLst/>
          </a:prstGeom>
          <a:noFill/>
        </p:spPr>
        <p:txBody>
          <a:bodyPr wrap="square" rtlCol="0">
            <a:spAutoFit/>
          </a:bodyPr>
          <a:lstStyle/>
          <a:p>
            <a:r>
              <a:rPr lang="en-AU" b="1" dirty="0" smtClean="0"/>
              <a:t>Frame rest board with safety cork covering spike</a:t>
            </a:r>
            <a:endParaRPr lang="en-AU" b="1" dirty="0"/>
          </a:p>
        </p:txBody>
      </p:sp>
      <p:cxnSp>
        <p:nvCxnSpPr>
          <p:cNvPr id="12" name="Straight Arrow Connector 11"/>
          <p:cNvCxnSpPr>
            <a:stCxn id="10" idx="1"/>
          </p:cNvCxnSpPr>
          <p:nvPr/>
        </p:nvCxnSpPr>
        <p:spPr>
          <a:xfrm flipH="1">
            <a:off x="4355976" y="2960078"/>
            <a:ext cx="1872208" cy="10888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395536" y="3717032"/>
            <a:ext cx="2232248" cy="1754326"/>
          </a:xfrm>
          <a:prstGeom prst="rect">
            <a:avLst/>
          </a:prstGeom>
          <a:noFill/>
        </p:spPr>
        <p:txBody>
          <a:bodyPr wrap="square" rtlCol="0">
            <a:spAutoFit/>
          </a:bodyPr>
          <a:lstStyle/>
          <a:p>
            <a:r>
              <a:rPr lang="en-AU" b="1" dirty="0" smtClean="0"/>
              <a:t>2 layers of wax draining tubs. </a:t>
            </a:r>
          </a:p>
          <a:p>
            <a:endParaRPr lang="en-AU" dirty="0" smtClean="0"/>
          </a:p>
          <a:p>
            <a:r>
              <a:rPr lang="en-AU" b="1" dirty="0" smtClean="0"/>
              <a:t>Solid bottom tub with honey gate for draining honey</a:t>
            </a:r>
            <a:endParaRPr lang="en-AU" b="1" dirty="0"/>
          </a:p>
        </p:txBody>
      </p:sp>
      <p:cxnSp>
        <p:nvCxnSpPr>
          <p:cNvPr id="15" name="Straight Arrow Connector 14"/>
          <p:cNvCxnSpPr/>
          <p:nvPr/>
        </p:nvCxnSpPr>
        <p:spPr>
          <a:xfrm flipV="1">
            <a:off x="1979712" y="4005064"/>
            <a:ext cx="1584176" cy="720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V="1">
            <a:off x="2123728" y="4797152"/>
            <a:ext cx="3096344" cy="288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Slide Number Placeholder 1"/>
          <p:cNvSpPr>
            <a:spLocks noGrp="1"/>
          </p:cNvSpPr>
          <p:nvPr>
            <p:ph type="sldNum" sz="quarter" idx="12"/>
          </p:nvPr>
        </p:nvSpPr>
        <p:spPr/>
        <p:txBody>
          <a:bodyPr/>
          <a:lstStyle/>
          <a:p>
            <a:fld id="{98460B93-C11F-48D5-9A3E-7EBC2510ADC9}" type="slidenum">
              <a:rPr lang="en-AU" smtClean="0"/>
              <a:t>24</a:t>
            </a:fld>
            <a:endParaRPr lang="en-AU"/>
          </a:p>
        </p:txBody>
      </p:sp>
    </p:spTree>
    <p:extLst>
      <p:ext uri="{BB962C8B-B14F-4D97-AF65-F5344CB8AC3E}">
        <p14:creationId xmlns:p14="http://schemas.microsoft.com/office/powerpoint/2010/main" val="4274589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124744"/>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23728" y="423278"/>
            <a:ext cx="4464496" cy="369332"/>
          </a:xfrm>
          <a:prstGeom prst="rect">
            <a:avLst/>
          </a:prstGeom>
          <a:noFill/>
        </p:spPr>
        <p:txBody>
          <a:bodyPr wrap="square" rtlCol="0">
            <a:spAutoFit/>
          </a:bodyPr>
          <a:lstStyle/>
          <a:p>
            <a:pPr algn="ctr"/>
            <a:r>
              <a:rPr lang="en-AU" dirty="0" smtClean="0"/>
              <a:t>Full capped frame of honey</a:t>
            </a:r>
            <a:endParaRPr lang="en-AU" dirty="0"/>
          </a:p>
        </p:txBody>
      </p:sp>
      <p:sp>
        <p:nvSpPr>
          <p:cNvPr id="3" name="TextBox 2"/>
          <p:cNvSpPr txBox="1"/>
          <p:nvPr/>
        </p:nvSpPr>
        <p:spPr>
          <a:xfrm>
            <a:off x="1259632" y="5445224"/>
            <a:ext cx="6624736" cy="369332"/>
          </a:xfrm>
          <a:prstGeom prst="rect">
            <a:avLst/>
          </a:prstGeom>
          <a:noFill/>
        </p:spPr>
        <p:txBody>
          <a:bodyPr wrap="square" rtlCol="0">
            <a:spAutoFit/>
          </a:bodyPr>
          <a:lstStyle/>
          <a:p>
            <a:pPr algn="ctr"/>
            <a:r>
              <a:rPr lang="en-AU" dirty="0" smtClean="0"/>
              <a:t>A fully capped frame of honey can weigh between 3kg to 5kg</a:t>
            </a:r>
            <a:endParaRPr lang="en-AU" dirty="0"/>
          </a:p>
        </p:txBody>
      </p:sp>
      <p:sp>
        <p:nvSpPr>
          <p:cNvPr id="4" name="Slide Number Placeholder 3"/>
          <p:cNvSpPr>
            <a:spLocks noGrp="1"/>
          </p:cNvSpPr>
          <p:nvPr>
            <p:ph type="sldNum" sz="quarter" idx="12"/>
          </p:nvPr>
        </p:nvSpPr>
        <p:spPr/>
        <p:txBody>
          <a:bodyPr/>
          <a:lstStyle/>
          <a:p>
            <a:fld id="{98460B93-C11F-48D5-9A3E-7EBC2510ADC9}" type="slidenum">
              <a:rPr lang="en-AU" smtClean="0"/>
              <a:t>25</a:t>
            </a:fld>
            <a:endParaRPr lang="en-AU"/>
          </a:p>
        </p:txBody>
      </p:sp>
    </p:spTree>
    <p:extLst>
      <p:ext uri="{BB962C8B-B14F-4D97-AF65-F5344CB8AC3E}">
        <p14:creationId xmlns:p14="http://schemas.microsoft.com/office/powerpoint/2010/main" val="42266180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764704"/>
            <a:ext cx="3410479" cy="511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75656" y="188640"/>
            <a:ext cx="5760640" cy="369332"/>
          </a:xfrm>
          <a:prstGeom prst="rect">
            <a:avLst/>
          </a:prstGeom>
          <a:noFill/>
        </p:spPr>
        <p:txBody>
          <a:bodyPr wrap="square" rtlCol="0">
            <a:spAutoFit/>
          </a:bodyPr>
          <a:lstStyle/>
          <a:p>
            <a:pPr algn="ctr"/>
            <a:r>
              <a:rPr lang="en-AU" b="1" dirty="0" smtClean="0"/>
              <a:t>Uncapping a frame using a electric uncapping knife</a:t>
            </a:r>
            <a:endParaRPr lang="en-AU" b="1" dirty="0"/>
          </a:p>
        </p:txBody>
      </p:sp>
      <p:sp>
        <p:nvSpPr>
          <p:cNvPr id="3" name="Slide Number Placeholder 2"/>
          <p:cNvSpPr>
            <a:spLocks noGrp="1"/>
          </p:cNvSpPr>
          <p:nvPr>
            <p:ph type="sldNum" sz="quarter" idx="12"/>
          </p:nvPr>
        </p:nvSpPr>
        <p:spPr/>
        <p:txBody>
          <a:bodyPr/>
          <a:lstStyle/>
          <a:p>
            <a:fld id="{98460B93-C11F-48D5-9A3E-7EBC2510ADC9}" type="slidenum">
              <a:rPr lang="en-AU" smtClean="0"/>
              <a:t>26</a:t>
            </a:fld>
            <a:endParaRPr lang="en-AU"/>
          </a:p>
        </p:txBody>
      </p:sp>
    </p:spTree>
    <p:extLst>
      <p:ext uri="{BB962C8B-B14F-4D97-AF65-F5344CB8AC3E}">
        <p14:creationId xmlns:p14="http://schemas.microsoft.com/office/powerpoint/2010/main" val="7899544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96752"/>
            <a:ext cx="3362474" cy="504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229627"/>
            <a:ext cx="3343920" cy="5015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31618" y="4869159"/>
            <a:ext cx="1174030" cy="646331"/>
          </a:xfrm>
          <a:prstGeom prst="rect">
            <a:avLst/>
          </a:prstGeom>
          <a:noFill/>
        </p:spPr>
        <p:txBody>
          <a:bodyPr wrap="square" rtlCol="0">
            <a:spAutoFit/>
          </a:bodyPr>
          <a:lstStyle/>
          <a:p>
            <a:pPr algn="ctr"/>
            <a:r>
              <a:rPr lang="en-AU" b="1" dirty="0" smtClean="0"/>
              <a:t>Wax capping's</a:t>
            </a:r>
            <a:endParaRPr lang="en-AU" b="1" dirty="0"/>
          </a:p>
        </p:txBody>
      </p:sp>
      <p:cxnSp>
        <p:nvCxnSpPr>
          <p:cNvPr id="5" name="Straight Arrow Connector 4"/>
          <p:cNvCxnSpPr/>
          <p:nvPr/>
        </p:nvCxnSpPr>
        <p:spPr>
          <a:xfrm flipH="1">
            <a:off x="2195737" y="5192325"/>
            <a:ext cx="1728191" cy="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a:off x="5076056" y="5192325"/>
            <a:ext cx="2232248" cy="3231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3686002" y="3356992"/>
            <a:ext cx="1750094" cy="646331"/>
          </a:xfrm>
          <a:prstGeom prst="rect">
            <a:avLst/>
          </a:prstGeom>
          <a:noFill/>
        </p:spPr>
        <p:txBody>
          <a:bodyPr wrap="square" rtlCol="0">
            <a:spAutoFit/>
          </a:bodyPr>
          <a:lstStyle/>
          <a:p>
            <a:pPr algn="ctr"/>
            <a:r>
              <a:rPr lang="en-AU" b="1" dirty="0" smtClean="0"/>
              <a:t>Using </a:t>
            </a:r>
          </a:p>
          <a:p>
            <a:pPr algn="ctr"/>
            <a:r>
              <a:rPr lang="en-AU" b="1" dirty="0" smtClean="0"/>
              <a:t>uncapping comb</a:t>
            </a:r>
            <a:endParaRPr lang="en-AU" b="1" dirty="0"/>
          </a:p>
        </p:txBody>
      </p:sp>
      <p:cxnSp>
        <p:nvCxnSpPr>
          <p:cNvPr id="13" name="Straight Arrow Connector 12"/>
          <p:cNvCxnSpPr>
            <a:stCxn id="11" idx="3"/>
          </p:cNvCxnSpPr>
          <p:nvPr/>
        </p:nvCxnSpPr>
        <p:spPr>
          <a:xfrm>
            <a:off x="5436096" y="3680158"/>
            <a:ext cx="2016224" cy="68494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 name="Slide Number Placeholder 3"/>
          <p:cNvSpPr>
            <a:spLocks noGrp="1"/>
          </p:cNvSpPr>
          <p:nvPr>
            <p:ph type="sldNum" sz="quarter" idx="12"/>
          </p:nvPr>
        </p:nvSpPr>
        <p:spPr/>
        <p:txBody>
          <a:bodyPr/>
          <a:lstStyle/>
          <a:p>
            <a:fld id="{98460B93-C11F-48D5-9A3E-7EBC2510ADC9}" type="slidenum">
              <a:rPr lang="en-AU" smtClean="0"/>
              <a:t>27</a:t>
            </a:fld>
            <a:endParaRPr lang="en-AU"/>
          </a:p>
        </p:txBody>
      </p:sp>
    </p:spTree>
    <p:extLst>
      <p:ext uri="{BB962C8B-B14F-4D97-AF65-F5344CB8AC3E}">
        <p14:creationId xmlns:p14="http://schemas.microsoft.com/office/powerpoint/2010/main" val="1126995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6288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55776" y="260648"/>
            <a:ext cx="3744416" cy="369332"/>
          </a:xfrm>
          <a:prstGeom prst="rect">
            <a:avLst/>
          </a:prstGeom>
          <a:noFill/>
        </p:spPr>
        <p:txBody>
          <a:bodyPr wrap="square" rtlCol="0">
            <a:spAutoFit/>
          </a:bodyPr>
          <a:lstStyle/>
          <a:p>
            <a:r>
              <a:rPr lang="en-AU" dirty="0" smtClean="0"/>
              <a:t>4 uncapped frames in extractor</a:t>
            </a:r>
            <a:endParaRPr lang="en-AU" dirty="0"/>
          </a:p>
        </p:txBody>
      </p:sp>
      <p:sp>
        <p:nvSpPr>
          <p:cNvPr id="3" name="Slide Number Placeholder 2"/>
          <p:cNvSpPr>
            <a:spLocks noGrp="1"/>
          </p:cNvSpPr>
          <p:nvPr>
            <p:ph type="sldNum" sz="quarter" idx="12"/>
          </p:nvPr>
        </p:nvSpPr>
        <p:spPr/>
        <p:txBody>
          <a:bodyPr/>
          <a:lstStyle/>
          <a:p>
            <a:fld id="{98460B93-C11F-48D5-9A3E-7EBC2510ADC9}" type="slidenum">
              <a:rPr lang="en-AU" smtClean="0"/>
              <a:t>28</a:t>
            </a:fld>
            <a:endParaRPr lang="en-AU"/>
          </a:p>
        </p:txBody>
      </p:sp>
    </p:spTree>
    <p:extLst>
      <p:ext uri="{BB962C8B-B14F-4D97-AF65-F5344CB8AC3E}">
        <p14:creationId xmlns:p14="http://schemas.microsoft.com/office/powerpoint/2010/main" val="38825764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124744"/>
            <a:ext cx="734481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59632" y="260648"/>
            <a:ext cx="6480720" cy="369332"/>
          </a:xfrm>
          <a:prstGeom prst="rect">
            <a:avLst/>
          </a:prstGeom>
          <a:noFill/>
        </p:spPr>
        <p:txBody>
          <a:bodyPr wrap="square" rtlCol="0">
            <a:spAutoFit/>
          </a:bodyPr>
          <a:lstStyle/>
          <a:p>
            <a:pPr algn="ctr"/>
            <a:r>
              <a:rPr lang="en-AU" dirty="0" smtClean="0"/>
              <a:t>Honey being spun from the frame using the centrifugal force</a:t>
            </a:r>
            <a:endParaRPr lang="en-AU" dirty="0"/>
          </a:p>
        </p:txBody>
      </p:sp>
      <p:sp>
        <p:nvSpPr>
          <p:cNvPr id="3" name="TextBox 2"/>
          <p:cNvSpPr txBox="1"/>
          <p:nvPr/>
        </p:nvSpPr>
        <p:spPr>
          <a:xfrm>
            <a:off x="35496" y="2879745"/>
            <a:ext cx="1226013" cy="923330"/>
          </a:xfrm>
          <a:prstGeom prst="rect">
            <a:avLst/>
          </a:prstGeom>
          <a:noFill/>
        </p:spPr>
        <p:txBody>
          <a:bodyPr wrap="square" rtlCol="0">
            <a:spAutoFit/>
          </a:bodyPr>
          <a:lstStyle/>
          <a:p>
            <a:pPr algn="ctr"/>
            <a:r>
              <a:rPr lang="en-AU" b="1" dirty="0" smtClean="0"/>
              <a:t>Honey being spun out</a:t>
            </a:r>
            <a:endParaRPr lang="en-AU" b="1" dirty="0"/>
          </a:p>
        </p:txBody>
      </p:sp>
      <p:cxnSp>
        <p:nvCxnSpPr>
          <p:cNvPr id="5" name="Straight Arrow Connector 4"/>
          <p:cNvCxnSpPr/>
          <p:nvPr/>
        </p:nvCxnSpPr>
        <p:spPr>
          <a:xfrm>
            <a:off x="1115616" y="3212976"/>
            <a:ext cx="1008112" cy="12843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35496" y="4293096"/>
            <a:ext cx="1368151" cy="1569660"/>
          </a:xfrm>
          <a:prstGeom prst="rect">
            <a:avLst/>
          </a:prstGeom>
          <a:noFill/>
        </p:spPr>
        <p:txBody>
          <a:bodyPr wrap="square" rtlCol="0">
            <a:spAutoFit/>
          </a:bodyPr>
          <a:lstStyle/>
          <a:p>
            <a:pPr algn="ctr"/>
            <a:r>
              <a:rPr lang="en-AU" sz="1600" b="1" dirty="0" smtClean="0"/>
              <a:t>Pool of extracted honey forming in the base of the extractor</a:t>
            </a:r>
            <a:endParaRPr lang="en-AU" sz="1600" b="1" dirty="0"/>
          </a:p>
        </p:txBody>
      </p:sp>
      <p:cxnSp>
        <p:nvCxnSpPr>
          <p:cNvPr id="9" name="Straight Arrow Connector 8"/>
          <p:cNvCxnSpPr/>
          <p:nvPr/>
        </p:nvCxnSpPr>
        <p:spPr>
          <a:xfrm flipV="1">
            <a:off x="1261509" y="3861048"/>
            <a:ext cx="2950451" cy="101682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4" name="Slide Number Placeholder 3"/>
          <p:cNvSpPr>
            <a:spLocks noGrp="1"/>
          </p:cNvSpPr>
          <p:nvPr>
            <p:ph type="sldNum" sz="quarter" idx="12"/>
          </p:nvPr>
        </p:nvSpPr>
        <p:spPr/>
        <p:txBody>
          <a:bodyPr/>
          <a:lstStyle/>
          <a:p>
            <a:fld id="{98460B93-C11F-48D5-9A3E-7EBC2510ADC9}" type="slidenum">
              <a:rPr lang="en-AU" smtClean="0"/>
              <a:t>29</a:t>
            </a:fld>
            <a:endParaRPr lang="en-AU"/>
          </a:p>
        </p:txBody>
      </p:sp>
    </p:spTree>
    <p:extLst>
      <p:ext uri="{BB962C8B-B14F-4D97-AF65-F5344CB8AC3E}">
        <p14:creationId xmlns:p14="http://schemas.microsoft.com/office/powerpoint/2010/main" val="2949728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9224" y="308029"/>
            <a:ext cx="6624736" cy="369332"/>
          </a:xfrm>
          <a:prstGeom prst="rect">
            <a:avLst/>
          </a:prstGeom>
          <a:noFill/>
        </p:spPr>
        <p:txBody>
          <a:bodyPr wrap="square" rtlCol="0">
            <a:spAutoFit/>
          </a:bodyPr>
          <a:lstStyle/>
          <a:p>
            <a:pPr algn="ctr"/>
            <a:r>
              <a:rPr lang="en-AU" b="1" dirty="0" smtClean="0"/>
              <a:t>Opening &amp; Closing the hive</a:t>
            </a:r>
            <a:endParaRPr lang="en-AU" b="1" dirty="0"/>
          </a:p>
        </p:txBody>
      </p:sp>
      <p:sp>
        <p:nvSpPr>
          <p:cNvPr id="3" name="TextBox 2"/>
          <p:cNvSpPr txBox="1"/>
          <p:nvPr/>
        </p:nvSpPr>
        <p:spPr>
          <a:xfrm>
            <a:off x="1043608" y="1651001"/>
            <a:ext cx="2376264" cy="646331"/>
          </a:xfrm>
          <a:prstGeom prst="rect">
            <a:avLst/>
          </a:prstGeom>
          <a:noFill/>
        </p:spPr>
        <p:txBody>
          <a:bodyPr wrap="square" rtlCol="0">
            <a:spAutoFit/>
          </a:bodyPr>
          <a:lstStyle/>
          <a:p>
            <a:pPr algn="ctr"/>
            <a:r>
              <a:rPr lang="en-AU" b="1" dirty="0" smtClean="0"/>
              <a:t>Approach the hive from the rear or side</a:t>
            </a:r>
            <a:endParaRPr lang="en-AU" b="1" dirty="0"/>
          </a:p>
        </p:txBody>
      </p:sp>
      <p:pic>
        <p:nvPicPr>
          <p:cNvPr id="2050" name="Picture 2" descr="http://www.centralcoastbees.org/wp-content/uploads/2014/04/IMG_30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735359"/>
            <a:ext cx="3718749" cy="24776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entralcoastbees.org/wp-content/uploads/2014/04/IMG_30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8027" y="3658521"/>
            <a:ext cx="3734690" cy="24882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87624" y="4440974"/>
            <a:ext cx="2376264" cy="923330"/>
          </a:xfrm>
          <a:prstGeom prst="rect">
            <a:avLst/>
          </a:prstGeom>
          <a:noFill/>
        </p:spPr>
        <p:txBody>
          <a:bodyPr wrap="square" rtlCol="0">
            <a:spAutoFit/>
          </a:bodyPr>
          <a:lstStyle/>
          <a:p>
            <a:pPr algn="ctr"/>
            <a:r>
              <a:rPr lang="en-AU" b="1" dirty="0" smtClean="0"/>
              <a:t>Stand at the side and give a few gentle puff of smoke</a:t>
            </a:r>
            <a:endParaRPr lang="en-AU" b="1" dirty="0"/>
          </a:p>
        </p:txBody>
      </p:sp>
      <p:sp>
        <p:nvSpPr>
          <p:cNvPr id="5" name="Slide Number Placeholder 4"/>
          <p:cNvSpPr>
            <a:spLocks noGrp="1"/>
          </p:cNvSpPr>
          <p:nvPr>
            <p:ph type="sldNum" sz="quarter" idx="12"/>
          </p:nvPr>
        </p:nvSpPr>
        <p:spPr/>
        <p:txBody>
          <a:bodyPr/>
          <a:lstStyle/>
          <a:p>
            <a:fld id="{98460B93-C11F-48D5-9A3E-7EBC2510ADC9}" type="slidenum">
              <a:rPr lang="en-AU" smtClean="0"/>
              <a:t>3</a:t>
            </a:fld>
            <a:endParaRPr lang="en-AU" dirty="0"/>
          </a:p>
        </p:txBody>
      </p:sp>
    </p:spTree>
    <p:extLst>
      <p:ext uri="{BB962C8B-B14F-4D97-AF65-F5344CB8AC3E}">
        <p14:creationId xmlns:p14="http://schemas.microsoft.com/office/powerpoint/2010/main" val="988567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052736"/>
            <a:ext cx="3437830" cy="5156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39752" y="188640"/>
            <a:ext cx="4320480" cy="646331"/>
          </a:xfrm>
          <a:prstGeom prst="rect">
            <a:avLst/>
          </a:prstGeom>
          <a:noFill/>
        </p:spPr>
        <p:txBody>
          <a:bodyPr wrap="square" rtlCol="0">
            <a:spAutoFit/>
          </a:bodyPr>
          <a:lstStyle/>
          <a:p>
            <a:pPr algn="ctr"/>
            <a:r>
              <a:rPr lang="en-AU" b="1" dirty="0" smtClean="0"/>
              <a:t>Honey gate open, draining </a:t>
            </a:r>
          </a:p>
          <a:p>
            <a:pPr algn="ctr"/>
            <a:r>
              <a:rPr lang="en-AU" b="1" dirty="0" smtClean="0"/>
              <a:t>honey from the extractor</a:t>
            </a:r>
            <a:endParaRPr lang="en-AU" b="1" dirty="0"/>
          </a:p>
        </p:txBody>
      </p:sp>
      <p:sp>
        <p:nvSpPr>
          <p:cNvPr id="3" name="TextBox 2"/>
          <p:cNvSpPr txBox="1"/>
          <p:nvPr/>
        </p:nvSpPr>
        <p:spPr>
          <a:xfrm>
            <a:off x="1043608" y="1556792"/>
            <a:ext cx="1368152" cy="369332"/>
          </a:xfrm>
          <a:prstGeom prst="rect">
            <a:avLst/>
          </a:prstGeom>
          <a:noFill/>
        </p:spPr>
        <p:txBody>
          <a:bodyPr wrap="square" rtlCol="0">
            <a:spAutoFit/>
          </a:bodyPr>
          <a:lstStyle/>
          <a:p>
            <a:r>
              <a:rPr lang="en-AU" b="1" dirty="0" smtClean="0"/>
              <a:t>Extractor</a:t>
            </a:r>
            <a:endParaRPr lang="en-AU" b="1" dirty="0"/>
          </a:p>
        </p:txBody>
      </p:sp>
      <p:sp>
        <p:nvSpPr>
          <p:cNvPr id="4" name="TextBox 3"/>
          <p:cNvSpPr txBox="1"/>
          <p:nvPr/>
        </p:nvSpPr>
        <p:spPr>
          <a:xfrm>
            <a:off x="827584" y="2944221"/>
            <a:ext cx="1440160" cy="369332"/>
          </a:xfrm>
          <a:prstGeom prst="rect">
            <a:avLst/>
          </a:prstGeom>
          <a:noFill/>
        </p:spPr>
        <p:txBody>
          <a:bodyPr wrap="square" rtlCol="0">
            <a:spAutoFit/>
          </a:bodyPr>
          <a:lstStyle/>
          <a:p>
            <a:r>
              <a:rPr lang="en-AU" b="1" dirty="0" smtClean="0"/>
              <a:t>Honey gate</a:t>
            </a:r>
            <a:endParaRPr lang="en-AU" b="1" dirty="0"/>
          </a:p>
        </p:txBody>
      </p:sp>
      <p:sp>
        <p:nvSpPr>
          <p:cNvPr id="5" name="TextBox 4"/>
          <p:cNvSpPr txBox="1"/>
          <p:nvPr/>
        </p:nvSpPr>
        <p:spPr>
          <a:xfrm>
            <a:off x="755576" y="4005064"/>
            <a:ext cx="1800200" cy="646331"/>
          </a:xfrm>
          <a:prstGeom prst="rect">
            <a:avLst/>
          </a:prstGeom>
          <a:noFill/>
        </p:spPr>
        <p:txBody>
          <a:bodyPr wrap="square" rtlCol="0">
            <a:spAutoFit/>
          </a:bodyPr>
          <a:lstStyle/>
          <a:p>
            <a:pPr algn="ctr"/>
            <a:r>
              <a:rPr lang="en-AU" b="1" dirty="0" smtClean="0"/>
              <a:t>Double stainless steel filter</a:t>
            </a:r>
            <a:endParaRPr lang="en-AU" b="1" dirty="0"/>
          </a:p>
        </p:txBody>
      </p:sp>
      <p:sp>
        <p:nvSpPr>
          <p:cNvPr id="6" name="TextBox 5"/>
          <p:cNvSpPr txBox="1"/>
          <p:nvPr/>
        </p:nvSpPr>
        <p:spPr>
          <a:xfrm>
            <a:off x="755576" y="5157192"/>
            <a:ext cx="1800200" cy="369332"/>
          </a:xfrm>
          <a:prstGeom prst="rect">
            <a:avLst/>
          </a:prstGeom>
          <a:noFill/>
        </p:spPr>
        <p:txBody>
          <a:bodyPr wrap="square" rtlCol="0">
            <a:spAutoFit/>
          </a:bodyPr>
          <a:lstStyle/>
          <a:p>
            <a:pPr algn="ctr"/>
            <a:r>
              <a:rPr lang="en-AU" b="1" dirty="0" smtClean="0"/>
              <a:t>20 litre pail</a:t>
            </a:r>
            <a:endParaRPr lang="en-AU" b="1" dirty="0"/>
          </a:p>
        </p:txBody>
      </p:sp>
      <p:sp>
        <p:nvSpPr>
          <p:cNvPr id="7" name="TextBox 6"/>
          <p:cNvSpPr txBox="1"/>
          <p:nvPr/>
        </p:nvSpPr>
        <p:spPr>
          <a:xfrm>
            <a:off x="6948264" y="3861048"/>
            <a:ext cx="1512168" cy="646331"/>
          </a:xfrm>
          <a:prstGeom prst="rect">
            <a:avLst/>
          </a:prstGeom>
          <a:noFill/>
        </p:spPr>
        <p:txBody>
          <a:bodyPr wrap="square" rtlCol="0">
            <a:spAutoFit/>
          </a:bodyPr>
          <a:lstStyle/>
          <a:p>
            <a:pPr algn="ctr"/>
            <a:r>
              <a:rPr lang="en-AU" b="1" dirty="0" smtClean="0"/>
              <a:t>Liquid Gold</a:t>
            </a:r>
          </a:p>
          <a:p>
            <a:pPr algn="ctr"/>
            <a:r>
              <a:rPr lang="en-AU" b="1" dirty="0" smtClean="0"/>
              <a:t>HONEY</a:t>
            </a:r>
            <a:endParaRPr lang="en-AU" b="1" dirty="0"/>
          </a:p>
        </p:txBody>
      </p:sp>
      <p:cxnSp>
        <p:nvCxnSpPr>
          <p:cNvPr id="9" name="Straight Arrow Connector 8"/>
          <p:cNvCxnSpPr>
            <a:stCxn id="7" idx="1"/>
          </p:cNvCxnSpPr>
          <p:nvPr/>
        </p:nvCxnSpPr>
        <p:spPr>
          <a:xfrm flipH="1">
            <a:off x="5148064" y="4184214"/>
            <a:ext cx="1800200" cy="18089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p:nvPr/>
        </p:nvCxnSpPr>
        <p:spPr>
          <a:xfrm>
            <a:off x="2339752" y="5341858"/>
            <a:ext cx="2520280" cy="24738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a:off x="2411760" y="4328229"/>
            <a:ext cx="1440160" cy="46892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a:off x="2123728" y="3128887"/>
            <a:ext cx="1944216" cy="1846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p:nvPr/>
        </p:nvCxnSpPr>
        <p:spPr>
          <a:xfrm>
            <a:off x="2195736" y="1741458"/>
            <a:ext cx="2088232" cy="31939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8" name="Slide Number Placeholder 7"/>
          <p:cNvSpPr>
            <a:spLocks noGrp="1"/>
          </p:cNvSpPr>
          <p:nvPr>
            <p:ph type="sldNum" sz="quarter" idx="12"/>
          </p:nvPr>
        </p:nvSpPr>
        <p:spPr/>
        <p:txBody>
          <a:bodyPr/>
          <a:lstStyle/>
          <a:p>
            <a:fld id="{98460B93-C11F-48D5-9A3E-7EBC2510ADC9}" type="slidenum">
              <a:rPr lang="en-AU" smtClean="0"/>
              <a:t>30</a:t>
            </a:fld>
            <a:endParaRPr lang="en-AU"/>
          </a:p>
        </p:txBody>
      </p:sp>
    </p:spTree>
    <p:extLst>
      <p:ext uri="{BB962C8B-B14F-4D97-AF65-F5344CB8AC3E}">
        <p14:creationId xmlns:p14="http://schemas.microsoft.com/office/powerpoint/2010/main" val="1666237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980728"/>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79712" y="260648"/>
            <a:ext cx="5040560" cy="369332"/>
          </a:xfrm>
          <a:prstGeom prst="rect">
            <a:avLst/>
          </a:prstGeom>
          <a:noFill/>
        </p:spPr>
        <p:txBody>
          <a:bodyPr wrap="square" rtlCol="0">
            <a:spAutoFit/>
          </a:bodyPr>
          <a:lstStyle/>
          <a:p>
            <a:pPr algn="ctr"/>
            <a:r>
              <a:rPr lang="en-AU" b="1" dirty="0" smtClean="0"/>
              <a:t>Using a frame support bracket</a:t>
            </a:r>
            <a:endParaRPr lang="en-AU" b="1" dirty="0"/>
          </a:p>
        </p:txBody>
      </p:sp>
      <p:sp>
        <p:nvSpPr>
          <p:cNvPr id="3" name="TextBox 2"/>
          <p:cNvSpPr txBox="1"/>
          <p:nvPr/>
        </p:nvSpPr>
        <p:spPr>
          <a:xfrm>
            <a:off x="2195736" y="5373216"/>
            <a:ext cx="4824536" cy="369332"/>
          </a:xfrm>
          <a:prstGeom prst="rect">
            <a:avLst/>
          </a:prstGeom>
          <a:noFill/>
        </p:spPr>
        <p:txBody>
          <a:bodyPr wrap="square" rtlCol="0">
            <a:spAutoFit/>
          </a:bodyPr>
          <a:lstStyle/>
          <a:p>
            <a:pPr algn="ctr"/>
            <a:r>
              <a:rPr lang="en-AU" b="1" dirty="0" smtClean="0"/>
              <a:t>This bracket hold frames during hive inspection</a:t>
            </a:r>
            <a:endParaRPr lang="en-AU" b="1" dirty="0"/>
          </a:p>
        </p:txBody>
      </p:sp>
      <p:cxnSp>
        <p:nvCxnSpPr>
          <p:cNvPr id="5" name="Straight Arrow Connector 4"/>
          <p:cNvCxnSpPr>
            <a:stCxn id="3" idx="0"/>
          </p:cNvCxnSpPr>
          <p:nvPr/>
        </p:nvCxnSpPr>
        <p:spPr>
          <a:xfrm flipV="1">
            <a:off x="4608004" y="2276872"/>
            <a:ext cx="900100" cy="309634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 name="Slide Number Placeholder 3"/>
          <p:cNvSpPr>
            <a:spLocks noGrp="1"/>
          </p:cNvSpPr>
          <p:nvPr>
            <p:ph type="sldNum" sz="quarter" idx="12"/>
          </p:nvPr>
        </p:nvSpPr>
        <p:spPr/>
        <p:txBody>
          <a:bodyPr/>
          <a:lstStyle/>
          <a:p>
            <a:fld id="{98460B93-C11F-48D5-9A3E-7EBC2510ADC9}" type="slidenum">
              <a:rPr lang="en-AU" smtClean="0"/>
              <a:t>31</a:t>
            </a:fld>
            <a:endParaRPr lang="en-AU"/>
          </a:p>
        </p:txBody>
      </p:sp>
    </p:spTree>
    <p:extLst>
      <p:ext uri="{BB962C8B-B14F-4D97-AF65-F5344CB8AC3E}">
        <p14:creationId xmlns:p14="http://schemas.microsoft.com/office/powerpoint/2010/main" val="23930090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60648"/>
            <a:ext cx="4248472" cy="637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560" y="260648"/>
            <a:ext cx="3312368" cy="369332"/>
          </a:xfrm>
          <a:prstGeom prst="rect">
            <a:avLst/>
          </a:prstGeom>
          <a:noFill/>
        </p:spPr>
        <p:txBody>
          <a:bodyPr wrap="square" rtlCol="0">
            <a:spAutoFit/>
          </a:bodyPr>
          <a:lstStyle/>
          <a:p>
            <a:pPr algn="ctr"/>
            <a:r>
              <a:rPr lang="en-AU" b="1" dirty="0" smtClean="0"/>
              <a:t>Burr combe in the hive lid</a:t>
            </a:r>
            <a:endParaRPr lang="en-AU" b="1" dirty="0"/>
          </a:p>
        </p:txBody>
      </p:sp>
      <p:cxnSp>
        <p:nvCxnSpPr>
          <p:cNvPr id="5" name="Straight Arrow Connector 4"/>
          <p:cNvCxnSpPr/>
          <p:nvPr/>
        </p:nvCxnSpPr>
        <p:spPr>
          <a:xfrm flipV="1">
            <a:off x="3491880" y="2924944"/>
            <a:ext cx="2808312" cy="50405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7" name="Straight Arrow Connector 6"/>
          <p:cNvCxnSpPr/>
          <p:nvPr/>
        </p:nvCxnSpPr>
        <p:spPr>
          <a:xfrm>
            <a:off x="3491880" y="3420301"/>
            <a:ext cx="4032448" cy="44074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9" name="Straight Arrow Connector 8"/>
          <p:cNvCxnSpPr/>
          <p:nvPr/>
        </p:nvCxnSpPr>
        <p:spPr>
          <a:xfrm flipV="1">
            <a:off x="3566686" y="3112928"/>
            <a:ext cx="3882835" cy="32415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4" name="Slide Number Placeholder 3"/>
          <p:cNvSpPr>
            <a:spLocks noGrp="1"/>
          </p:cNvSpPr>
          <p:nvPr>
            <p:ph type="sldNum" sz="quarter" idx="12"/>
          </p:nvPr>
        </p:nvSpPr>
        <p:spPr/>
        <p:txBody>
          <a:bodyPr/>
          <a:lstStyle/>
          <a:p>
            <a:fld id="{98460B93-C11F-48D5-9A3E-7EBC2510ADC9}" type="slidenum">
              <a:rPr lang="en-AU" smtClean="0"/>
              <a:t>32</a:t>
            </a:fld>
            <a:endParaRPr lang="en-AU"/>
          </a:p>
        </p:txBody>
      </p:sp>
      <p:sp>
        <p:nvSpPr>
          <p:cNvPr id="8" name="TextBox 7"/>
          <p:cNvSpPr txBox="1"/>
          <p:nvPr/>
        </p:nvSpPr>
        <p:spPr>
          <a:xfrm>
            <a:off x="1403648" y="3112928"/>
            <a:ext cx="1944216" cy="646331"/>
          </a:xfrm>
          <a:prstGeom prst="rect">
            <a:avLst/>
          </a:prstGeom>
          <a:noFill/>
        </p:spPr>
        <p:txBody>
          <a:bodyPr wrap="square" rtlCol="0">
            <a:spAutoFit/>
          </a:bodyPr>
          <a:lstStyle/>
          <a:p>
            <a:r>
              <a:rPr lang="en-AU" dirty="0" smtClean="0"/>
              <a:t>Burr comb built under a lid</a:t>
            </a:r>
            <a:endParaRPr lang="en-AU" dirty="0"/>
          </a:p>
        </p:txBody>
      </p:sp>
    </p:spTree>
    <p:extLst>
      <p:ext uri="{BB962C8B-B14F-4D97-AF65-F5344CB8AC3E}">
        <p14:creationId xmlns:p14="http://schemas.microsoft.com/office/powerpoint/2010/main" val="29420487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74556"/>
            <a:ext cx="4170722" cy="278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274556"/>
            <a:ext cx="4291013" cy="286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83768" y="692696"/>
            <a:ext cx="4032448" cy="369332"/>
          </a:xfrm>
          <a:prstGeom prst="rect">
            <a:avLst/>
          </a:prstGeom>
          <a:noFill/>
        </p:spPr>
        <p:txBody>
          <a:bodyPr wrap="square" rtlCol="0">
            <a:spAutoFit/>
          </a:bodyPr>
          <a:lstStyle/>
          <a:p>
            <a:pPr algn="ctr"/>
            <a:r>
              <a:rPr lang="en-AU" b="1" dirty="0" err="1" smtClean="0"/>
              <a:t>Burcomb</a:t>
            </a:r>
            <a:endParaRPr lang="en-AU" b="1" dirty="0"/>
          </a:p>
        </p:txBody>
      </p:sp>
      <p:sp>
        <p:nvSpPr>
          <p:cNvPr id="3" name="TextBox 2"/>
          <p:cNvSpPr txBox="1"/>
          <p:nvPr/>
        </p:nvSpPr>
        <p:spPr>
          <a:xfrm>
            <a:off x="611560" y="5373216"/>
            <a:ext cx="3384376" cy="369332"/>
          </a:xfrm>
          <a:prstGeom prst="rect">
            <a:avLst/>
          </a:prstGeom>
          <a:noFill/>
        </p:spPr>
        <p:txBody>
          <a:bodyPr wrap="square" rtlCol="0">
            <a:spAutoFit/>
          </a:bodyPr>
          <a:lstStyle/>
          <a:p>
            <a:pPr algn="ctr"/>
            <a:r>
              <a:rPr lang="en-AU" b="1" dirty="0" smtClean="0"/>
              <a:t>Burr comb cells full of honey</a:t>
            </a:r>
            <a:endParaRPr lang="en-AU" b="1" dirty="0"/>
          </a:p>
        </p:txBody>
      </p:sp>
      <p:cxnSp>
        <p:nvCxnSpPr>
          <p:cNvPr id="5" name="Straight Arrow Connector 4"/>
          <p:cNvCxnSpPr/>
          <p:nvPr/>
        </p:nvCxnSpPr>
        <p:spPr>
          <a:xfrm flipV="1">
            <a:off x="2336881" y="2996952"/>
            <a:ext cx="938975" cy="230425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5436096" y="5301208"/>
            <a:ext cx="2952328" cy="369332"/>
          </a:xfrm>
          <a:prstGeom prst="rect">
            <a:avLst/>
          </a:prstGeom>
          <a:noFill/>
        </p:spPr>
        <p:txBody>
          <a:bodyPr wrap="square" rtlCol="0">
            <a:spAutoFit/>
          </a:bodyPr>
          <a:lstStyle/>
          <a:p>
            <a:pPr algn="ctr"/>
            <a:r>
              <a:rPr lang="en-AU" b="1" dirty="0" smtClean="0"/>
              <a:t>New wax cells</a:t>
            </a:r>
            <a:endParaRPr lang="en-AU" b="1" dirty="0"/>
          </a:p>
        </p:txBody>
      </p:sp>
      <p:cxnSp>
        <p:nvCxnSpPr>
          <p:cNvPr id="8" name="Straight Arrow Connector 7"/>
          <p:cNvCxnSpPr>
            <a:stCxn id="6" idx="0"/>
          </p:cNvCxnSpPr>
          <p:nvPr/>
        </p:nvCxnSpPr>
        <p:spPr>
          <a:xfrm flipH="1" flipV="1">
            <a:off x="5580112" y="4365104"/>
            <a:ext cx="1332148" cy="93610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 name="Slide Number Placeholder 3"/>
          <p:cNvSpPr>
            <a:spLocks noGrp="1"/>
          </p:cNvSpPr>
          <p:nvPr>
            <p:ph type="sldNum" sz="quarter" idx="12"/>
          </p:nvPr>
        </p:nvSpPr>
        <p:spPr/>
        <p:txBody>
          <a:bodyPr/>
          <a:lstStyle/>
          <a:p>
            <a:fld id="{98460B93-C11F-48D5-9A3E-7EBC2510ADC9}" type="slidenum">
              <a:rPr lang="en-AU" smtClean="0"/>
              <a:t>33</a:t>
            </a:fld>
            <a:endParaRPr lang="en-AU"/>
          </a:p>
        </p:txBody>
      </p:sp>
    </p:spTree>
    <p:extLst>
      <p:ext uri="{BB962C8B-B14F-4D97-AF65-F5344CB8AC3E}">
        <p14:creationId xmlns:p14="http://schemas.microsoft.com/office/powerpoint/2010/main" val="24090947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07" y="3462668"/>
            <a:ext cx="3995489" cy="266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462668"/>
            <a:ext cx="3995489" cy="266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Beetle Tr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469" y="534543"/>
            <a:ext cx="3653296" cy="7920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eetle bl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1297" y="1016347"/>
            <a:ext cx="1257300" cy="5048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ive Doctor ba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1772816"/>
            <a:ext cx="2847975" cy="14954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honeybee.com.au/catalogue/CatImages/ALBeetletrap.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3147" y="1844824"/>
            <a:ext cx="2200275"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E Beetle tra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2160" y="1928730"/>
            <a:ext cx="2695575" cy="13335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27784" y="116632"/>
            <a:ext cx="4608512" cy="369332"/>
          </a:xfrm>
          <a:prstGeom prst="rect">
            <a:avLst/>
          </a:prstGeom>
          <a:noFill/>
        </p:spPr>
        <p:txBody>
          <a:bodyPr wrap="square" rtlCol="0">
            <a:spAutoFit/>
          </a:bodyPr>
          <a:lstStyle/>
          <a:p>
            <a:pPr algn="ctr"/>
            <a:r>
              <a:rPr lang="en-AU" b="1" u="sng" dirty="0" smtClean="0"/>
              <a:t>Types of SHB traps</a:t>
            </a:r>
            <a:endParaRPr lang="en-AU" b="1" u="sng" dirty="0"/>
          </a:p>
        </p:txBody>
      </p:sp>
      <p:sp>
        <p:nvSpPr>
          <p:cNvPr id="4" name="TextBox 3"/>
          <p:cNvSpPr txBox="1"/>
          <p:nvPr/>
        </p:nvSpPr>
        <p:spPr>
          <a:xfrm>
            <a:off x="1475656" y="1268760"/>
            <a:ext cx="1656184" cy="369332"/>
          </a:xfrm>
          <a:prstGeom prst="rect">
            <a:avLst/>
          </a:prstGeom>
          <a:noFill/>
        </p:spPr>
        <p:txBody>
          <a:bodyPr wrap="square" rtlCol="0">
            <a:spAutoFit/>
          </a:bodyPr>
          <a:lstStyle/>
          <a:p>
            <a:pPr algn="ctr"/>
            <a:r>
              <a:rPr lang="en-AU" b="1" dirty="0" smtClean="0"/>
              <a:t>Beetle Jail</a:t>
            </a:r>
            <a:endParaRPr lang="en-AU" b="1" dirty="0"/>
          </a:p>
        </p:txBody>
      </p:sp>
      <p:sp>
        <p:nvSpPr>
          <p:cNvPr id="5" name="TextBox 4"/>
          <p:cNvSpPr txBox="1"/>
          <p:nvPr/>
        </p:nvSpPr>
        <p:spPr>
          <a:xfrm>
            <a:off x="805301" y="3056053"/>
            <a:ext cx="2016224" cy="369332"/>
          </a:xfrm>
          <a:prstGeom prst="rect">
            <a:avLst/>
          </a:prstGeom>
          <a:noFill/>
        </p:spPr>
        <p:txBody>
          <a:bodyPr wrap="square" rtlCol="0">
            <a:spAutoFit/>
          </a:bodyPr>
          <a:lstStyle/>
          <a:p>
            <a:pPr algn="ctr"/>
            <a:r>
              <a:rPr lang="en-AU" b="1" dirty="0" smtClean="0"/>
              <a:t>Hive Doctor Base</a:t>
            </a:r>
            <a:endParaRPr lang="en-AU" b="1" dirty="0"/>
          </a:p>
        </p:txBody>
      </p:sp>
      <p:sp>
        <p:nvSpPr>
          <p:cNvPr id="6" name="TextBox 5"/>
          <p:cNvSpPr txBox="1"/>
          <p:nvPr/>
        </p:nvSpPr>
        <p:spPr>
          <a:xfrm>
            <a:off x="3779912" y="2708920"/>
            <a:ext cx="1800200" cy="369332"/>
          </a:xfrm>
          <a:prstGeom prst="rect">
            <a:avLst/>
          </a:prstGeom>
          <a:noFill/>
        </p:spPr>
        <p:txBody>
          <a:bodyPr wrap="square" rtlCol="0">
            <a:spAutoFit/>
          </a:bodyPr>
          <a:lstStyle/>
          <a:p>
            <a:r>
              <a:rPr lang="en-AU" b="1" dirty="0" smtClean="0"/>
              <a:t>AJ’s Beetle Eater</a:t>
            </a:r>
            <a:endParaRPr lang="en-AU" b="1" dirty="0"/>
          </a:p>
        </p:txBody>
      </p:sp>
      <p:sp>
        <p:nvSpPr>
          <p:cNvPr id="7" name="TextBox 6"/>
          <p:cNvSpPr txBox="1"/>
          <p:nvPr/>
        </p:nvSpPr>
        <p:spPr>
          <a:xfrm>
            <a:off x="6268061" y="3084704"/>
            <a:ext cx="1656184" cy="369332"/>
          </a:xfrm>
          <a:prstGeom prst="rect">
            <a:avLst/>
          </a:prstGeom>
          <a:noFill/>
        </p:spPr>
        <p:txBody>
          <a:bodyPr wrap="square" rtlCol="0">
            <a:spAutoFit/>
          </a:bodyPr>
          <a:lstStyle/>
          <a:p>
            <a:r>
              <a:rPr lang="en-AU" b="1" dirty="0" smtClean="0"/>
              <a:t>DE Beetle Trap</a:t>
            </a:r>
            <a:endParaRPr lang="en-AU" b="1" dirty="0"/>
          </a:p>
        </p:txBody>
      </p:sp>
      <p:pic>
        <p:nvPicPr>
          <p:cNvPr id="1036" name="Picture 12" descr="beetle blast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7447" y="576800"/>
            <a:ext cx="1905000" cy="5048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300192" y="1465918"/>
            <a:ext cx="2326845" cy="369332"/>
          </a:xfrm>
          <a:prstGeom prst="rect">
            <a:avLst/>
          </a:prstGeom>
          <a:noFill/>
        </p:spPr>
        <p:txBody>
          <a:bodyPr wrap="square" rtlCol="0">
            <a:spAutoFit/>
          </a:bodyPr>
          <a:lstStyle/>
          <a:p>
            <a:pPr algn="ctr"/>
            <a:r>
              <a:rPr lang="en-AU" b="1" dirty="0" smtClean="0"/>
              <a:t>Beetle Blaster</a:t>
            </a:r>
            <a:endParaRPr lang="en-AU" b="1" dirty="0"/>
          </a:p>
        </p:txBody>
      </p:sp>
      <p:sp>
        <p:nvSpPr>
          <p:cNvPr id="9" name="TextBox 8"/>
          <p:cNvSpPr txBox="1"/>
          <p:nvPr/>
        </p:nvSpPr>
        <p:spPr>
          <a:xfrm>
            <a:off x="2615798" y="6188005"/>
            <a:ext cx="4294971" cy="646331"/>
          </a:xfrm>
          <a:prstGeom prst="rect">
            <a:avLst/>
          </a:prstGeom>
          <a:noFill/>
        </p:spPr>
        <p:txBody>
          <a:bodyPr wrap="square" rtlCol="0">
            <a:spAutoFit/>
          </a:bodyPr>
          <a:lstStyle/>
          <a:p>
            <a:pPr algn="ctr"/>
            <a:r>
              <a:rPr lang="en-AU" b="1" dirty="0" err="1" smtClean="0"/>
              <a:t>Bluebees</a:t>
            </a:r>
            <a:r>
              <a:rPr lang="en-AU" b="1" dirty="0" smtClean="0"/>
              <a:t> Brood Box Bottom Board   </a:t>
            </a:r>
          </a:p>
          <a:p>
            <a:pPr algn="ctr"/>
            <a:r>
              <a:rPr lang="en-AU" b="1" dirty="0" smtClean="0"/>
              <a:t>(frame needs to be made to fit)</a:t>
            </a:r>
            <a:endParaRPr lang="en-AU" b="1" dirty="0"/>
          </a:p>
        </p:txBody>
      </p:sp>
      <p:sp>
        <p:nvSpPr>
          <p:cNvPr id="3" name="Slide Number Placeholder 2"/>
          <p:cNvSpPr>
            <a:spLocks noGrp="1"/>
          </p:cNvSpPr>
          <p:nvPr>
            <p:ph type="sldNum" sz="quarter" idx="12"/>
          </p:nvPr>
        </p:nvSpPr>
        <p:spPr/>
        <p:txBody>
          <a:bodyPr/>
          <a:lstStyle/>
          <a:p>
            <a:fld id="{98460B93-C11F-48D5-9A3E-7EBC2510ADC9}" type="slidenum">
              <a:rPr lang="en-AU" smtClean="0"/>
              <a:t>34</a:t>
            </a:fld>
            <a:endParaRPr lang="en-AU"/>
          </a:p>
        </p:txBody>
      </p:sp>
    </p:spTree>
    <p:extLst>
      <p:ext uri="{BB962C8B-B14F-4D97-AF65-F5344CB8AC3E}">
        <p14:creationId xmlns:p14="http://schemas.microsoft.com/office/powerpoint/2010/main" val="17744794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_CLK_Q-ygO7Y/S9ZlQMqizNI/AAAAAAAAAOY/tii-bKFVp-4/s1600/010+%28Small%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330" y="188640"/>
            <a:ext cx="4980165" cy="37351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05890" y="3923764"/>
            <a:ext cx="4536504" cy="369332"/>
          </a:xfrm>
          <a:prstGeom prst="rect">
            <a:avLst/>
          </a:prstGeom>
          <a:noFill/>
        </p:spPr>
        <p:txBody>
          <a:bodyPr wrap="square" rtlCol="0">
            <a:spAutoFit/>
          </a:bodyPr>
          <a:lstStyle/>
          <a:p>
            <a:r>
              <a:rPr lang="en-AU" b="1" dirty="0" smtClean="0"/>
              <a:t>DE beetle trap filled </a:t>
            </a:r>
            <a:r>
              <a:rPr lang="en-AU" b="1" dirty="0"/>
              <a:t>with </a:t>
            </a:r>
            <a:r>
              <a:rPr lang="en-AU" b="1" dirty="0" smtClean="0"/>
              <a:t>Diatomaceous Earth</a:t>
            </a:r>
            <a:endParaRPr lang="en-AU" b="1" dirty="0"/>
          </a:p>
        </p:txBody>
      </p:sp>
      <p:pic>
        <p:nvPicPr>
          <p:cNvPr id="2052" name="Picture 4" descr="http://www.aurecongroup.com/%7E/media/Images/Aurecon/Web_structure/Blogs/CSRatAurecon/2013/12_Dec/131219_Beetle_331x2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6025" y="4463604"/>
            <a:ext cx="2628423" cy="19375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40152" y="6401173"/>
            <a:ext cx="2736304" cy="369332"/>
          </a:xfrm>
          <a:prstGeom prst="rect">
            <a:avLst/>
          </a:prstGeom>
          <a:noFill/>
        </p:spPr>
        <p:txBody>
          <a:bodyPr wrap="square" rtlCol="0">
            <a:spAutoFit/>
          </a:bodyPr>
          <a:lstStyle/>
          <a:p>
            <a:r>
              <a:rPr lang="en-AU" b="1" dirty="0" smtClean="0"/>
              <a:t>The good old Chux cloth</a:t>
            </a:r>
            <a:endParaRPr lang="en-AU" b="1" dirty="0"/>
          </a:p>
        </p:txBody>
      </p:sp>
      <p:sp>
        <p:nvSpPr>
          <p:cNvPr id="4" name="Slide Number Placeholder 3"/>
          <p:cNvSpPr>
            <a:spLocks noGrp="1"/>
          </p:cNvSpPr>
          <p:nvPr>
            <p:ph type="sldNum" sz="quarter" idx="12"/>
          </p:nvPr>
        </p:nvSpPr>
        <p:spPr/>
        <p:txBody>
          <a:bodyPr/>
          <a:lstStyle/>
          <a:p>
            <a:fld id="{98460B93-C11F-48D5-9A3E-7EBC2510ADC9}" type="slidenum">
              <a:rPr lang="en-AU" smtClean="0"/>
              <a:t>35</a:t>
            </a:fld>
            <a:endParaRPr lang="en-AU"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4444670"/>
            <a:ext cx="2934756" cy="195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85710" y="6419840"/>
            <a:ext cx="3240360" cy="369332"/>
          </a:xfrm>
          <a:prstGeom prst="rect">
            <a:avLst/>
          </a:prstGeom>
          <a:noFill/>
        </p:spPr>
        <p:txBody>
          <a:bodyPr wrap="square" rtlCol="0">
            <a:spAutoFit/>
          </a:bodyPr>
          <a:lstStyle/>
          <a:p>
            <a:pPr algn="ctr"/>
            <a:r>
              <a:rPr lang="en-AU" b="1" dirty="0" smtClean="0"/>
              <a:t>Underside of Vinyl  Sheeting</a:t>
            </a:r>
            <a:endParaRPr lang="en-AU" b="1" dirty="0"/>
          </a:p>
        </p:txBody>
      </p:sp>
    </p:spTree>
    <p:extLst>
      <p:ext uri="{BB962C8B-B14F-4D97-AF65-F5344CB8AC3E}">
        <p14:creationId xmlns:p14="http://schemas.microsoft.com/office/powerpoint/2010/main" val="42012502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70063426"/>
              </p:ext>
            </p:extLst>
          </p:nvPr>
        </p:nvGraphicFramePr>
        <p:xfrm>
          <a:off x="539552" y="692696"/>
          <a:ext cx="8219255" cy="4824536"/>
        </p:xfrm>
        <a:graphic>
          <a:graphicData uri="http://schemas.openxmlformats.org/drawingml/2006/table">
            <a:tbl>
              <a:tblPr>
                <a:tableStyleId>{5C22544A-7EE6-4342-B048-85BDC9FD1C3A}</a:tableStyleId>
              </a:tblPr>
              <a:tblGrid>
                <a:gridCol w="446856"/>
                <a:gridCol w="477078"/>
                <a:gridCol w="417444"/>
                <a:gridCol w="547756"/>
                <a:gridCol w="344556"/>
                <a:gridCol w="379896"/>
                <a:gridCol w="344556"/>
                <a:gridCol w="364435"/>
                <a:gridCol w="397565"/>
                <a:gridCol w="388730"/>
                <a:gridCol w="432904"/>
                <a:gridCol w="390939"/>
                <a:gridCol w="424070"/>
                <a:gridCol w="424070"/>
                <a:gridCol w="411833"/>
                <a:gridCol w="2026567"/>
              </a:tblGrid>
              <a:tr h="225408">
                <a:tc gridSpan="3">
                  <a:txBody>
                    <a:bodyPr/>
                    <a:lstStyle/>
                    <a:p>
                      <a:pPr algn="l" fontAlgn="ctr"/>
                      <a:r>
                        <a:rPr lang="en-AU" sz="1100" b="1" u="none" strike="noStrike" dirty="0">
                          <a:effectLst/>
                        </a:rPr>
                        <a:t>Hive record 2009</a:t>
                      </a:r>
                      <a:endParaRPr lang="en-AU" sz="1100" b="1" i="1" u="none" strike="noStrike" dirty="0">
                        <a:effectLst/>
                        <a:latin typeface="Arial"/>
                      </a:endParaRPr>
                    </a:p>
                  </a:txBody>
                  <a:tcPr marL="0" marR="0" marT="0" marB="0" anchor="ctr"/>
                </a:tc>
                <a:tc hMerge="1">
                  <a:txBody>
                    <a:bodyPr/>
                    <a:lstStyle/>
                    <a:p>
                      <a:endParaRPr lang="en-AU"/>
                    </a:p>
                  </a:txBody>
                  <a:tcPr/>
                </a:tc>
                <a:tc hMerge="1">
                  <a:txBody>
                    <a:bodyPr/>
                    <a:lstStyle/>
                    <a:p>
                      <a:endParaRPr lang="en-AU"/>
                    </a:p>
                  </a:txBody>
                  <a:tcPr/>
                </a:tc>
                <a:tc>
                  <a:txBody>
                    <a:bodyPr/>
                    <a:lstStyle/>
                    <a:p>
                      <a:pPr algn="l" fontAlgn="ctr"/>
                      <a:r>
                        <a:rPr lang="en-AU" sz="1000" u="none" strike="noStrike" dirty="0">
                          <a:effectLst/>
                        </a:rPr>
                        <a:t>Hive no.</a:t>
                      </a:r>
                      <a:endParaRPr lang="en-AU" sz="1000" b="1" i="1" u="none" strike="noStrike" dirty="0">
                        <a:effectLst/>
                        <a:latin typeface="Arial"/>
                      </a:endParaRPr>
                    </a:p>
                  </a:txBody>
                  <a:tcPr marL="0" marR="0" marT="0" marB="0" anchor="ctr"/>
                </a:tc>
                <a:tc>
                  <a:txBody>
                    <a:bodyPr/>
                    <a:lstStyle/>
                    <a:p>
                      <a:pPr algn="ctr" fontAlgn="ctr"/>
                      <a:r>
                        <a:rPr lang="en-AU" sz="800" b="1" u="none" strike="noStrike" dirty="0">
                          <a:effectLst/>
                        </a:rPr>
                        <a:t>4</a:t>
                      </a:r>
                      <a:endParaRPr lang="en-AU" sz="800" b="1" i="0" u="none" strike="noStrike" dirty="0">
                        <a:effectLst/>
                        <a:latin typeface="Arial"/>
                      </a:endParaRPr>
                    </a:p>
                  </a:txBody>
                  <a:tcPr marL="0" marR="0" marT="0" marB="0" anchor="ctr"/>
                </a:tc>
                <a:tc>
                  <a:txBody>
                    <a:bodyPr/>
                    <a:lstStyle/>
                    <a:p>
                      <a:pPr algn="ctr" fontAlgn="ctr"/>
                      <a:endParaRPr lang="en-AU" sz="800" b="0" i="0" u="none" strike="noStrike" dirty="0">
                        <a:effectLst/>
                        <a:latin typeface="Arial"/>
                      </a:endParaRPr>
                    </a:p>
                  </a:txBody>
                  <a:tcPr marL="0" marR="0" marT="0" marB="0" anchor="ctr"/>
                </a:tc>
                <a:tc>
                  <a:txBody>
                    <a:bodyPr/>
                    <a:lstStyle/>
                    <a:p>
                      <a:pPr algn="ctr" fontAlgn="ctr"/>
                      <a:endParaRPr lang="en-AU" sz="800" b="0" i="0" u="none" strike="noStrike" dirty="0">
                        <a:effectLst/>
                        <a:latin typeface="Arial"/>
                      </a:endParaRPr>
                    </a:p>
                  </a:txBody>
                  <a:tcPr marL="0" marR="0" marT="0" marB="0" anchor="ctr"/>
                </a:tc>
                <a:tc>
                  <a:txBody>
                    <a:bodyPr/>
                    <a:lstStyle/>
                    <a:p>
                      <a:pPr algn="ctr" fontAlgn="ctr"/>
                      <a:endParaRPr lang="en-AU" sz="800" b="0" i="0" u="none" strike="noStrike" dirty="0">
                        <a:effectLst/>
                        <a:latin typeface="Arial"/>
                      </a:endParaRPr>
                    </a:p>
                  </a:txBody>
                  <a:tcPr marL="0" marR="0" marT="0" marB="0" anchor="ctr"/>
                </a:tc>
                <a:tc>
                  <a:txBody>
                    <a:bodyPr/>
                    <a:lstStyle/>
                    <a:p>
                      <a:pPr algn="ctr" fontAlgn="ctr"/>
                      <a:endParaRPr lang="en-AU" sz="800" b="0" i="0" u="none" strike="noStrike" dirty="0">
                        <a:effectLst/>
                        <a:latin typeface="Arial"/>
                      </a:endParaRPr>
                    </a:p>
                  </a:txBody>
                  <a:tcPr marL="0" marR="0" marT="0" marB="0" anchor="ctr"/>
                </a:tc>
                <a:tc>
                  <a:txBody>
                    <a:bodyPr/>
                    <a:lstStyle/>
                    <a:p>
                      <a:pPr algn="ctr" fontAlgn="ctr"/>
                      <a:endParaRPr lang="en-AU" sz="1000" b="1" i="1" u="none" strike="noStrike" dirty="0">
                        <a:effectLst/>
                        <a:latin typeface="Arial"/>
                      </a:endParaRPr>
                    </a:p>
                  </a:txBody>
                  <a:tcPr marL="0" marR="0" marT="0" marB="0" anchor="ctr"/>
                </a:tc>
                <a:tc>
                  <a:txBody>
                    <a:bodyPr/>
                    <a:lstStyle/>
                    <a:p>
                      <a:pPr algn="l" fontAlgn="ctr"/>
                      <a:r>
                        <a:rPr lang="en-AU" sz="1000" b="1" u="none" strike="noStrike" dirty="0">
                          <a:effectLst/>
                        </a:rPr>
                        <a:t>History:</a:t>
                      </a:r>
                      <a:endParaRPr lang="en-AU" sz="1000" b="1" i="1" u="none" strike="noStrike" dirty="0">
                        <a:effectLst/>
                        <a:latin typeface="Arial"/>
                      </a:endParaRPr>
                    </a:p>
                  </a:txBody>
                  <a:tcPr marL="0" marR="0" marT="0" marB="0" anchor="ctr"/>
                </a:tc>
                <a:tc gridSpan="3">
                  <a:txBody>
                    <a:bodyPr/>
                    <a:lstStyle/>
                    <a:p>
                      <a:pPr algn="l" fontAlgn="ctr"/>
                      <a:r>
                        <a:rPr lang="en-AU" sz="800" u="none" strike="noStrike" dirty="0">
                          <a:effectLst/>
                        </a:rPr>
                        <a:t>Nuc from hive 2, Oct 2013,</a:t>
                      </a:r>
                      <a:endParaRPr lang="en-AU" sz="800" b="0" i="0" u="none" strike="noStrike" dirty="0">
                        <a:effectLst/>
                        <a:latin typeface="Arial"/>
                      </a:endParaRPr>
                    </a:p>
                  </a:txBody>
                  <a:tcPr marL="0" marR="0" marT="0" marB="0" anchor="ctr"/>
                </a:tc>
                <a:tc hMerge="1">
                  <a:txBody>
                    <a:bodyPr/>
                    <a:lstStyle/>
                    <a:p>
                      <a:endParaRPr lang="en-AU"/>
                    </a:p>
                  </a:txBody>
                  <a:tcPr/>
                </a:tc>
                <a:tc hMerge="1">
                  <a:txBody>
                    <a:bodyPr/>
                    <a:lstStyle/>
                    <a:p>
                      <a:endParaRPr lang="en-AU"/>
                    </a:p>
                  </a:txBody>
                  <a:tcPr/>
                </a:tc>
                <a:tc>
                  <a:txBody>
                    <a:bodyPr/>
                    <a:lstStyle/>
                    <a:p>
                      <a:pPr algn="ctr" fontAlgn="ctr"/>
                      <a:endParaRPr lang="en-AU" sz="800" b="0" i="0" u="none" strike="noStrike" dirty="0">
                        <a:effectLst/>
                        <a:latin typeface="Arial"/>
                      </a:endParaRPr>
                    </a:p>
                  </a:txBody>
                  <a:tcPr marL="0" marR="0" marT="0" marB="0" anchor="ctr"/>
                </a:tc>
                <a:tc>
                  <a:txBody>
                    <a:bodyPr/>
                    <a:lstStyle/>
                    <a:p>
                      <a:pPr algn="l" fontAlgn="ctr"/>
                      <a:r>
                        <a:rPr lang="en-AU" sz="1000" b="1" u="sng" strike="noStrike" dirty="0">
                          <a:effectLst/>
                        </a:rPr>
                        <a:t>Queen marked: </a:t>
                      </a:r>
                      <a:r>
                        <a:rPr lang="en-AU" sz="800" b="1" u="sng" strike="noStrike" dirty="0">
                          <a:effectLst/>
                        </a:rPr>
                        <a:t> </a:t>
                      </a:r>
                      <a:r>
                        <a:rPr lang="en-AU" sz="800" u="none" strike="noStrike" dirty="0">
                          <a:effectLst/>
                        </a:rPr>
                        <a:t>White</a:t>
                      </a:r>
                      <a:endParaRPr lang="en-AU" sz="1000" b="1" i="1" u="none" strike="noStrike" dirty="0">
                        <a:effectLst/>
                        <a:latin typeface="Arial"/>
                      </a:endParaRPr>
                    </a:p>
                  </a:txBody>
                  <a:tcPr marL="0" marR="0" marT="0" marB="0" anchor="ctr"/>
                </a:tc>
              </a:tr>
              <a:tr h="212149">
                <a:tc gridSpan="2">
                  <a:txBody>
                    <a:bodyPr/>
                    <a:lstStyle/>
                    <a:p>
                      <a:pPr algn="l" fontAlgn="ctr"/>
                      <a:r>
                        <a:rPr lang="en-AU" sz="1000" b="1" u="none" strike="noStrike" dirty="0">
                          <a:effectLst/>
                        </a:rPr>
                        <a:t>Home apiary</a:t>
                      </a:r>
                      <a:endParaRPr lang="en-AU" sz="1000" b="1" i="1" u="none" strike="noStrike" dirty="0">
                        <a:effectLst/>
                        <a:latin typeface="Arial"/>
                      </a:endParaRPr>
                    </a:p>
                  </a:txBody>
                  <a:tcPr marL="0" marR="0" marT="0" marB="0" anchor="ctr"/>
                </a:tc>
                <a:tc hMerge="1">
                  <a:txBody>
                    <a:bodyPr/>
                    <a:lstStyle/>
                    <a:p>
                      <a:endParaRPr lang="en-AU"/>
                    </a:p>
                  </a:txBody>
                  <a:tcPr/>
                </a:tc>
                <a:tc>
                  <a:txBody>
                    <a:bodyPr/>
                    <a:lstStyle/>
                    <a:p>
                      <a:pPr algn="ctr" fontAlgn="b"/>
                      <a:r>
                        <a:rPr lang="en-AU" sz="800" b="0" i="0" u="none" strike="noStrike" dirty="0" smtClean="0">
                          <a:effectLst/>
                          <a:latin typeface="Arial"/>
                        </a:rPr>
                        <a:t>P772</a:t>
                      </a:r>
                      <a:endParaRPr lang="en-AU" sz="800" b="0" i="0" u="none" strike="noStrike" dirty="0">
                        <a:effectLst/>
                        <a:latin typeface="Arial"/>
                      </a:endParaRPr>
                    </a:p>
                  </a:txBody>
                  <a:tcPr marL="0" marR="0" marT="0" marB="0" anchor="b"/>
                </a:tc>
                <a:tc>
                  <a:txBody>
                    <a:bodyPr/>
                    <a:lstStyle/>
                    <a:p>
                      <a:pPr algn="ctr" fontAlgn="b"/>
                      <a:endParaRPr lang="en-AU" sz="800" b="0" i="0" u="none" strike="noStrike" dirty="0">
                        <a:effectLst/>
                        <a:latin typeface="Arial"/>
                      </a:endParaRPr>
                    </a:p>
                  </a:txBody>
                  <a:tcPr marL="0" marR="0" marT="0" marB="0" anchor="b"/>
                </a:tc>
                <a:tc>
                  <a:txBody>
                    <a:bodyPr/>
                    <a:lstStyle/>
                    <a:p>
                      <a:pPr algn="ctr" fontAlgn="b"/>
                      <a:endParaRPr lang="en-AU" sz="800" b="0" i="0" u="none" strike="noStrike" dirty="0">
                        <a:effectLst/>
                        <a:latin typeface="Arial"/>
                      </a:endParaRPr>
                    </a:p>
                  </a:txBody>
                  <a:tcPr marL="0" marR="0" marT="0" marB="0" anchor="b"/>
                </a:tc>
                <a:tc>
                  <a:txBody>
                    <a:bodyPr/>
                    <a:lstStyle/>
                    <a:p>
                      <a:pPr algn="ctr" fontAlgn="b"/>
                      <a:endParaRPr lang="en-AU" sz="800" b="0" i="0" u="none" strike="noStrike" dirty="0">
                        <a:effectLst/>
                        <a:latin typeface="Arial"/>
                      </a:endParaRPr>
                    </a:p>
                  </a:txBody>
                  <a:tcPr marL="0" marR="0" marT="0" marB="0" anchor="b"/>
                </a:tc>
                <a:tc>
                  <a:txBody>
                    <a:bodyPr/>
                    <a:lstStyle/>
                    <a:p>
                      <a:pPr algn="ctr" fontAlgn="b"/>
                      <a:endParaRPr lang="en-AU" sz="800" b="0" i="0" u="none" strike="noStrike" dirty="0">
                        <a:effectLst/>
                        <a:latin typeface="Arial"/>
                      </a:endParaRPr>
                    </a:p>
                  </a:txBody>
                  <a:tcPr marL="0" marR="0" marT="0" marB="0" anchor="b"/>
                </a:tc>
                <a:tc>
                  <a:txBody>
                    <a:bodyPr/>
                    <a:lstStyle/>
                    <a:p>
                      <a:pPr algn="ctr" fontAlgn="b"/>
                      <a:endParaRPr lang="en-AU" sz="800" b="0" i="0" u="none" strike="noStrike" dirty="0">
                        <a:effectLst/>
                        <a:latin typeface="Arial"/>
                      </a:endParaRPr>
                    </a:p>
                  </a:txBody>
                  <a:tcPr marL="0" marR="0" marT="0" marB="0" anchor="b"/>
                </a:tc>
                <a:tc>
                  <a:txBody>
                    <a:bodyPr/>
                    <a:lstStyle/>
                    <a:p>
                      <a:pPr algn="ctr" fontAlgn="b"/>
                      <a:endParaRPr lang="en-AU" sz="800" b="0" i="0" u="none" strike="noStrike" dirty="0">
                        <a:effectLst/>
                        <a:latin typeface="Arial"/>
                      </a:endParaRPr>
                    </a:p>
                  </a:txBody>
                  <a:tcPr marL="0" marR="0" marT="0" marB="0" anchor="b"/>
                </a:tc>
                <a:tc>
                  <a:txBody>
                    <a:bodyPr/>
                    <a:lstStyle/>
                    <a:p>
                      <a:pPr algn="ctr" fontAlgn="b"/>
                      <a:endParaRPr lang="en-AU" sz="800" b="0" i="0" u="none" strike="noStrike" dirty="0">
                        <a:effectLst/>
                        <a:latin typeface="Arial"/>
                      </a:endParaRPr>
                    </a:p>
                  </a:txBody>
                  <a:tcPr marL="0" marR="0" marT="0" marB="0" anchor="b"/>
                </a:tc>
                <a:tc>
                  <a:txBody>
                    <a:bodyPr/>
                    <a:lstStyle/>
                    <a:p>
                      <a:pPr algn="ctr" fontAlgn="b"/>
                      <a:endParaRPr lang="en-AU" sz="800" b="0" i="0" u="none" strike="noStrike" dirty="0">
                        <a:effectLst/>
                        <a:latin typeface="Arial"/>
                      </a:endParaRPr>
                    </a:p>
                  </a:txBody>
                  <a:tcPr marL="0" marR="0" marT="0" marB="0" anchor="b"/>
                </a:tc>
                <a:tc gridSpan="2">
                  <a:txBody>
                    <a:bodyPr/>
                    <a:lstStyle/>
                    <a:p>
                      <a:pPr algn="l" fontAlgn="b"/>
                      <a:r>
                        <a:rPr lang="en-AU" sz="800" u="none" strike="noStrike" dirty="0" smtClean="0">
                          <a:effectLst/>
                        </a:rPr>
                        <a:t>35kg </a:t>
                      </a:r>
                      <a:r>
                        <a:rPr lang="en-AU" sz="800" u="none" strike="noStrike" dirty="0">
                          <a:effectLst/>
                        </a:rPr>
                        <a:t>honey 2013.</a:t>
                      </a:r>
                      <a:endParaRPr lang="en-AU" sz="800" b="0" i="0" u="none" strike="noStrike" dirty="0">
                        <a:effectLst/>
                        <a:latin typeface="Arial"/>
                      </a:endParaRPr>
                    </a:p>
                  </a:txBody>
                  <a:tcPr marL="0" marR="0" marT="0" marB="0" anchor="b"/>
                </a:tc>
                <a:tc hMerge="1">
                  <a:txBody>
                    <a:bodyPr/>
                    <a:lstStyle/>
                    <a:p>
                      <a:endParaRPr lang="en-AU"/>
                    </a:p>
                  </a:txBody>
                  <a:tcPr/>
                </a:tc>
                <a:tc>
                  <a:txBody>
                    <a:bodyPr/>
                    <a:lstStyle/>
                    <a:p>
                      <a:pPr algn="ctr" fontAlgn="b"/>
                      <a:endParaRPr lang="en-AU" sz="800" b="0" i="0" u="none" strike="noStrike" dirty="0">
                        <a:effectLst/>
                        <a:latin typeface="Arial"/>
                      </a:endParaRPr>
                    </a:p>
                  </a:txBody>
                  <a:tcPr marL="0" marR="0" marT="0" marB="0" anchor="b"/>
                </a:tc>
                <a:tc>
                  <a:txBody>
                    <a:bodyPr/>
                    <a:lstStyle/>
                    <a:p>
                      <a:pPr algn="ctr" fontAlgn="b"/>
                      <a:endParaRPr lang="en-AU" sz="800" b="0" i="0" u="none" strike="noStrike" dirty="0">
                        <a:effectLst/>
                        <a:latin typeface="Arial"/>
                      </a:endParaRPr>
                    </a:p>
                  </a:txBody>
                  <a:tcPr marL="0" marR="0" marT="0" marB="0" anchor="b"/>
                </a:tc>
                <a:tc>
                  <a:txBody>
                    <a:bodyPr/>
                    <a:lstStyle/>
                    <a:p>
                      <a:pPr algn="l" fontAlgn="ctr"/>
                      <a:endParaRPr lang="en-AU" sz="1000" b="1" i="1" u="none" strike="noStrike" dirty="0">
                        <a:effectLst/>
                        <a:latin typeface="Arial"/>
                      </a:endParaRPr>
                    </a:p>
                  </a:txBody>
                  <a:tcPr marL="0" marR="0" marT="0" marB="0" anchor="ctr"/>
                </a:tc>
              </a:tr>
              <a:tr h="148504">
                <a:tc>
                  <a:txBody>
                    <a:bodyPr/>
                    <a:lstStyle/>
                    <a:p>
                      <a:pPr algn="ctr" fontAlgn="b"/>
                      <a:endParaRPr lang="en-AU" sz="800" b="0" i="0" u="none" strike="noStrike" dirty="0">
                        <a:effectLst/>
                        <a:latin typeface="Arial"/>
                      </a:endParaRPr>
                    </a:p>
                  </a:txBody>
                  <a:tcPr marL="0" marR="0" marT="0" marB="0" anchor="b"/>
                </a:tc>
                <a:tc>
                  <a:txBody>
                    <a:bodyPr/>
                    <a:lstStyle/>
                    <a:p>
                      <a:pPr algn="ctr" fontAlgn="b"/>
                      <a:endParaRPr lang="en-AU" sz="800" b="0" i="0" u="none" strike="noStrike" dirty="0">
                        <a:effectLst/>
                        <a:latin typeface="Arial"/>
                      </a:endParaRPr>
                    </a:p>
                  </a:txBody>
                  <a:tcPr marL="0" marR="0" marT="0" marB="0" anchor="b"/>
                </a:tc>
                <a:tc>
                  <a:txBody>
                    <a:bodyPr/>
                    <a:lstStyle/>
                    <a:p>
                      <a:pPr algn="l" fontAlgn="ctr"/>
                      <a:endParaRPr lang="en-AU" sz="1000" b="1" i="1" u="none" strike="noStrike" dirty="0">
                        <a:effectLst/>
                        <a:latin typeface="Arial"/>
                      </a:endParaRPr>
                    </a:p>
                  </a:txBody>
                  <a:tcPr marL="0" marR="0" marT="0" marB="0" anchor="ctr"/>
                </a:tc>
                <a:tc>
                  <a:txBody>
                    <a:bodyPr/>
                    <a:lstStyle/>
                    <a:p>
                      <a:pPr algn="ctr" fontAlgn="b"/>
                      <a:endParaRPr lang="en-AU" sz="800" b="0" i="0" u="none" strike="noStrike" dirty="0">
                        <a:effectLst/>
                        <a:latin typeface="Arial"/>
                      </a:endParaRPr>
                    </a:p>
                  </a:txBody>
                  <a:tcPr marL="0" marR="0" marT="0" marB="0" anchor="b"/>
                </a:tc>
                <a:tc>
                  <a:txBody>
                    <a:bodyPr/>
                    <a:lstStyle/>
                    <a:p>
                      <a:pPr algn="ctr" fontAlgn="b"/>
                      <a:endParaRPr lang="en-AU" sz="800" b="0" i="0" u="none" strike="noStrike" dirty="0">
                        <a:effectLst/>
                        <a:latin typeface="Arial"/>
                      </a:endParaRPr>
                    </a:p>
                  </a:txBody>
                  <a:tcPr marL="0" marR="0" marT="0" marB="0" anchor="b"/>
                </a:tc>
                <a:tc>
                  <a:txBody>
                    <a:bodyPr/>
                    <a:lstStyle/>
                    <a:p>
                      <a:pPr algn="ctr" fontAlgn="b"/>
                      <a:endParaRPr lang="en-AU" sz="800" b="0" i="0" u="none" strike="noStrike" dirty="0">
                        <a:effectLst/>
                        <a:latin typeface="Arial"/>
                      </a:endParaRPr>
                    </a:p>
                  </a:txBody>
                  <a:tcPr marL="0" marR="0" marT="0" marB="0" anchor="b"/>
                </a:tc>
                <a:tc>
                  <a:txBody>
                    <a:bodyPr/>
                    <a:lstStyle/>
                    <a:p>
                      <a:pPr algn="ctr" fontAlgn="b"/>
                      <a:endParaRPr lang="en-AU" sz="800" b="0" i="0" u="none" strike="noStrike" dirty="0">
                        <a:effectLst/>
                        <a:latin typeface="Arial"/>
                      </a:endParaRPr>
                    </a:p>
                  </a:txBody>
                  <a:tcPr marL="0" marR="0" marT="0" marB="0" anchor="b"/>
                </a:tc>
                <a:tc>
                  <a:txBody>
                    <a:bodyPr/>
                    <a:lstStyle/>
                    <a:p>
                      <a:pPr algn="ctr" fontAlgn="b"/>
                      <a:endParaRPr lang="en-AU" sz="800" b="0" i="0" u="none" strike="noStrike" dirty="0">
                        <a:effectLst/>
                        <a:latin typeface="Arial"/>
                      </a:endParaRPr>
                    </a:p>
                  </a:txBody>
                  <a:tcPr marL="0" marR="0" marT="0" marB="0" anchor="b"/>
                </a:tc>
                <a:tc>
                  <a:txBody>
                    <a:bodyPr/>
                    <a:lstStyle/>
                    <a:p>
                      <a:pPr algn="ctr" fontAlgn="b"/>
                      <a:endParaRPr lang="en-AU" sz="800" b="0" i="0" u="none" strike="noStrike" dirty="0">
                        <a:effectLst/>
                        <a:latin typeface="Arial"/>
                      </a:endParaRPr>
                    </a:p>
                  </a:txBody>
                  <a:tcPr marL="0" marR="0" marT="0" marB="0" anchor="b"/>
                </a:tc>
                <a:tc>
                  <a:txBody>
                    <a:bodyPr/>
                    <a:lstStyle/>
                    <a:p>
                      <a:pPr algn="ctr" fontAlgn="b"/>
                      <a:endParaRPr lang="en-AU" sz="800" b="0" i="0" u="none" strike="noStrike" dirty="0">
                        <a:effectLst/>
                        <a:latin typeface="Arial"/>
                      </a:endParaRPr>
                    </a:p>
                  </a:txBody>
                  <a:tcPr marL="0" marR="0" marT="0" marB="0" anchor="b"/>
                </a:tc>
                <a:tc>
                  <a:txBody>
                    <a:bodyPr/>
                    <a:lstStyle/>
                    <a:p>
                      <a:pPr algn="ctr" fontAlgn="b"/>
                      <a:endParaRPr lang="en-AU" sz="800" b="0" i="0" u="none" strike="noStrike" dirty="0">
                        <a:effectLst/>
                        <a:latin typeface="Arial"/>
                      </a:endParaRPr>
                    </a:p>
                  </a:txBody>
                  <a:tcPr marL="0" marR="0" marT="0" marB="0" anchor="b"/>
                </a:tc>
                <a:tc>
                  <a:txBody>
                    <a:bodyPr/>
                    <a:lstStyle/>
                    <a:p>
                      <a:pPr algn="ctr" fontAlgn="b"/>
                      <a:endParaRPr lang="en-AU" sz="800" b="0" i="0" u="none" strike="noStrike" dirty="0">
                        <a:effectLst/>
                        <a:latin typeface="Arial"/>
                      </a:endParaRPr>
                    </a:p>
                  </a:txBody>
                  <a:tcPr marL="0" marR="0" marT="0" marB="0" anchor="b"/>
                </a:tc>
                <a:tc>
                  <a:txBody>
                    <a:bodyPr/>
                    <a:lstStyle/>
                    <a:p>
                      <a:pPr algn="ctr" fontAlgn="b"/>
                      <a:endParaRPr lang="en-AU" sz="800" b="0" i="0" u="none" strike="noStrike" dirty="0">
                        <a:effectLst/>
                        <a:latin typeface="Arial"/>
                      </a:endParaRPr>
                    </a:p>
                  </a:txBody>
                  <a:tcPr marL="0" marR="0" marT="0" marB="0" anchor="b"/>
                </a:tc>
                <a:tc>
                  <a:txBody>
                    <a:bodyPr/>
                    <a:lstStyle/>
                    <a:p>
                      <a:pPr algn="ctr" fontAlgn="b"/>
                      <a:endParaRPr lang="en-AU" sz="800" b="0" i="0" u="none" strike="noStrike" dirty="0">
                        <a:effectLst/>
                        <a:latin typeface="Arial"/>
                      </a:endParaRPr>
                    </a:p>
                  </a:txBody>
                  <a:tcPr marL="0" marR="0" marT="0" marB="0" anchor="b"/>
                </a:tc>
                <a:tc>
                  <a:txBody>
                    <a:bodyPr/>
                    <a:lstStyle/>
                    <a:p>
                      <a:pPr algn="ctr" fontAlgn="b"/>
                      <a:endParaRPr lang="en-AU" sz="800" b="0" i="0" u="none" strike="noStrike" dirty="0">
                        <a:effectLst/>
                        <a:latin typeface="Arial"/>
                      </a:endParaRPr>
                    </a:p>
                  </a:txBody>
                  <a:tcPr marL="0" marR="0" marT="0" marB="0" anchor="b"/>
                </a:tc>
                <a:tc>
                  <a:txBody>
                    <a:bodyPr/>
                    <a:lstStyle/>
                    <a:p>
                      <a:pPr algn="ctr" fontAlgn="b"/>
                      <a:endParaRPr lang="en-AU" sz="800" b="0" i="0" u="none" strike="noStrike" dirty="0">
                        <a:effectLst/>
                        <a:latin typeface="Arial"/>
                      </a:endParaRPr>
                    </a:p>
                  </a:txBody>
                  <a:tcPr marL="0" marR="0" marT="0" marB="0" anchor="b"/>
                </a:tc>
              </a:tr>
              <a:tr h="245297">
                <a:tc>
                  <a:txBody>
                    <a:bodyPr/>
                    <a:lstStyle/>
                    <a:p>
                      <a:pPr algn="ctr" fontAlgn="ctr"/>
                      <a:r>
                        <a:rPr lang="en-AU" sz="900" b="1" u="sng" strike="noStrike" dirty="0">
                          <a:solidFill>
                            <a:schemeClr val="tx1"/>
                          </a:solidFill>
                          <a:effectLst/>
                        </a:rPr>
                        <a:t>Date </a:t>
                      </a:r>
                      <a:endParaRPr lang="en-AU" sz="900" b="1" i="1" u="sng" strike="noStrike" dirty="0">
                        <a:solidFill>
                          <a:schemeClr val="tx1"/>
                        </a:solidFill>
                        <a:effectLst/>
                        <a:latin typeface="Arial"/>
                      </a:endParaRPr>
                    </a:p>
                  </a:txBody>
                  <a:tcPr marL="0" marR="0" marT="0" marB="0" anchor="ctr"/>
                </a:tc>
                <a:tc>
                  <a:txBody>
                    <a:bodyPr/>
                    <a:lstStyle/>
                    <a:p>
                      <a:pPr algn="ctr" fontAlgn="ctr"/>
                      <a:r>
                        <a:rPr lang="en-AU" sz="900" b="1" u="sng" strike="noStrike" dirty="0">
                          <a:solidFill>
                            <a:schemeClr val="tx1"/>
                          </a:solidFill>
                          <a:effectLst/>
                        </a:rPr>
                        <a:t>Weather</a:t>
                      </a:r>
                      <a:endParaRPr lang="en-AU" sz="900" b="1" i="1" u="sng" strike="noStrike" dirty="0">
                        <a:solidFill>
                          <a:schemeClr val="tx1"/>
                        </a:solidFill>
                        <a:effectLst/>
                        <a:latin typeface="Arial"/>
                      </a:endParaRPr>
                    </a:p>
                  </a:txBody>
                  <a:tcPr marL="0" marR="0" marT="0" marB="0" anchor="ctr"/>
                </a:tc>
                <a:tc>
                  <a:txBody>
                    <a:bodyPr/>
                    <a:lstStyle/>
                    <a:p>
                      <a:pPr algn="ctr" fontAlgn="ctr"/>
                      <a:r>
                        <a:rPr lang="en-AU" sz="900" b="1" u="sng" strike="noStrike" dirty="0">
                          <a:solidFill>
                            <a:schemeClr val="tx1"/>
                          </a:solidFill>
                          <a:effectLst/>
                        </a:rPr>
                        <a:t>Queen</a:t>
                      </a:r>
                      <a:endParaRPr lang="en-AU" sz="900" b="1" i="1" u="sng" strike="noStrike" dirty="0">
                        <a:solidFill>
                          <a:schemeClr val="tx1"/>
                        </a:solidFill>
                        <a:effectLst/>
                        <a:latin typeface="Arial"/>
                      </a:endParaRPr>
                    </a:p>
                  </a:txBody>
                  <a:tcPr marL="0" marR="0" marT="0" marB="0" anchor="ctr"/>
                </a:tc>
                <a:tc>
                  <a:txBody>
                    <a:bodyPr/>
                    <a:lstStyle/>
                    <a:p>
                      <a:pPr algn="ctr" fontAlgn="ctr"/>
                      <a:r>
                        <a:rPr lang="en-AU" sz="900" b="1" u="sng" strike="noStrike" dirty="0">
                          <a:solidFill>
                            <a:schemeClr val="tx1"/>
                          </a:solidFill>
                          <a:effectLst/>
                        </a:rPr>
                        <a:t>Q' cells</a:t>
                      </a:r>
                      <a:endParaRPr lang="en-AU" sz="900" b="1" i="1" u="sng" strike="noStrike" dirty="0">
                        <a:solidFill>
                          <a:schemeClr val="tx1"/>
                        </a:solidFill>
                        <a:effectLst/>
                        <a:latin typeface="Arial"/>
                      </a:endParaRPr>
                    </a:p>
                  </a:txBody>
                  <a:tcPr marL="0" marR="0" marT="0" marB="0" anchor="ctr"/>
                </a:tc>
                <a:tc>
                  <a:txBody>
                    <a:bodyPr/>
                    <a:lstStyle/>
                    <a:p>
                      <a:pPr algn="ctr" fontAlgn="ctr"/>
                      <a:r>
                        <a:rPr lang="en-AU" sz="900" b="1" u="sng" strike="noStrike" dirty="0">
                          <a:solidFill>
                            <a:schemeClr val="tx1"/>
                          </a:solidFill>
                          <a:effectLst/>
                        </a:rPr>
                        <a:t>Eggs</a:t>
                      </a:r>
                      <a:endParaRPr lang="en-AU" sz="900" b="1" i="1" u="sng" strike="noStrike" dirty="0">
                        <a:solidFill>
                          <a:schemeClr val="tx1"/>
                        </a:solidFill>
                        <a:effectLst/>
                        <a:latin typeface="Arial"/>
                      </a:endParaRPr>
                    </a:p>
                  </a:txBody>
                  <a:tcPr marL="0" marR="0" marT="0" marB="0" anchor="ctr"/>
                </a:tc>
                <a:tc>
                  <a:txBody>
                    <a:bodyPr/>
                    <a:lstStyle/>
                    <a:p>
                      <a:pPr algn="ctr" fontAlgn="ctr"/>
                      <a:r>
                        <a:rPr lang="en-AU" sz="900" b="1" u="sng" strike="noStrike" dirty="0">
                          <a:solidFill>
                            <a:schemeClr val="tx1"/>
                          </a:solidFill>
                          <a:effectLst/>
                        </a:rPr>
                        <a:t>Larvae</a:t>
                      </a:r>
                      <a:endParaRPr lang="en-AU" sz="900" b="1" i="1" u="sng" strike="noStrike" dirty="0">
                        <a:solidFill>
                          <a:schemeClr val="tx1"/>
                        </a:solidFill>
                        <a:effectLst/>
                        <a:latin typeface="Arial"/>
                      </a:endParaRPr>
                    </a:p>
                  </a:txBody>
                  <a:tcPr marL="0" marR="0" marT="0" marB="0" anchor="ctr"/>
                </a:tc>
                <a:tc>
                  <a:txBody>
                    <a:bodyPr/>
                    <a:lstStyle/>
                    <a:p>
                      <a:pPr algn="ctr" fontAlgn="ctr"/>
                      <a:r>
                        <a:rPr lang="en-AU" sz="900" b="1" u="sng" strike="noStrike" dirty="0">
                          <a:solidFill>
                            <a:schemeClr val="tx1"/>
                          </a:solidFill>
                          <a:effectLst/>
                        </a:rPr>
                        <a:t>Stores</a:t>
                      </a:r>
                      <a:endParaRPr lang="en-AU" sz="900" b="1" i="1" u="sng" strike="noStrike" dirty="0">
                        <a:solidFill>
                          <a:schemeClr val="tx1"/>
                        </a:solidFill>
                        <a:effectLst/>
                        <a:latin typeface="Arial"/>
                      </a:endParaRPr>
                    </a:p>
                  </a:txBody>
                  <a:tcPr marL="0" marR="0" marT="0" marB="0" anchor="ctr"/>
                </a:tc>
                <a:tc>
                  <a:txBody>
                    <a:bodyPr/>
                    <a:lstStyle/>
                    <a:p>
                      <a:pPr algn="ctr" fontAlgn="ctr"/>
                      <a:r>
                        <a:rPr lang="en-AU" sz="900" b="1" i="0" u="sng" strike="noStrike" dirty="0" smtClean="0">
                          <a:solidFill>
                            <a:schemeClr val="tx1"/>
                          </a:solidFill>
                          <a:effectLst/>
                          <a:latin typeface="+mn-lt"/>
                        </a:rPr>
                        <a:t>Decks</a:t>
                      </a:r>
                      <a:endParaRPr lang="en-AU" sz="900" b="1" i="1" u="sng" strike="noStrike" dirty="0">
                        <a:solidFill>
                          <a:schemeClr val="tx1"/>
                        </a:solidFill>
                        <a:effectLst/>
                        <a:latin typeface="Arial"/>
                      </a:endParaRPr>
                    </a:p>
                  </a:txBody>
                  <a:tcPr marL="0" marR="0" marT="0" marB="0" anchor="ctr"/>
                </a:tc>
                <a:tc>
                  <a:txBody>
                    <a:bodyPr/>
                    <a:lstStyle/>
                    <a:p>
                      <a:pPr algn="ctr" fontAlgn="ctr"/>
                      <a:r>
                        <a:rPr lang="en-AU" sz="900" b="1" u="sng" strike="noStrike" dirty="0">
                          <a:solidFill>
                            <a:schemeClr val="tx1"/>
                          </a:solidFill>
                          <a:effectLst/>
                        </a:rPr>
                        <a:t>Temper</a:t>
                      </a:r>
                      <a:endParaRPr lang="en-AU" sz="900" b="1" i="1" u="sng" strike="noStrike" dirty="0">
                        <a:solidFill>
                          <a:schemeClr val="tx1"/>
                        </a:solidFill>
                        <a:effectLst/>
                        <a:latin typeface="Arial"/>
                      </a:endParaRPr>
                    </a:p>
                  </a:txBody>
                  <a:tcPr marL="0" marR="0" marT="0" marB="0" anchor="ctr"/>
                </a:tc>
                <a:tc>
                  <a:txBody>
                    <a:bodyPr/>
                    <a:lstStyle/>
                    <a:p>
                      <a:pPr algn="ctr" fontAlgn="ctr"/>
                      <a:r>
                        <a:rPr lang="en-AU" sz="900" b="1" u="sng" strike="noStrike" dirty="0">
                          <a:solidFill>
                            <a:schemeClr val="tx1"/>
                          </a:solidFill>
                          <a:effectLst/>
                        </a:rPr>
                        <a:t>SHB</a:t>
                      </a:r>
                      <a:endParaRPr lang="en-AU" sz="900" b="1" i="1" u="sng" strike="noStrike" dirty="0">
                        <a:solidFill>
                          <a:schemeClr val="tx1"/>
                        </a:solidFill>
                        <a:effectLst/>
                        <a:latin typeface="Arial"/>
                      </a:endParaRPr>
                    </a:p>
                  </a:txBody>
                  <a:tcPr marL="0" marR="0" marT="0" marB="0" anchor="ctr"/>
                </a:tc>
                <a:tc>
                  <a:txBody>
                    <a:bodyPr/>
                    <a:lstStyle/>
                    <a:p>
                      <a:pPr algn="ctr" fontAlgn="ctr"/>
                      <a:r>
                        <a:rPr lang="en-AU" sz="900" b="1" u="sng" strike="noStrike" dirty="0">
                          <a:solidFill>
                            <a:schemeClr val="tx1"/>
                          </a:solidFill>
                          <a:effectLst/>
                        </a:rPr>
                        <a:t>AFB</a:t>
                      </a:r>
                      <a:endParaRPr lang="en-AU" sz="900" b="1" i="1" u="sng" strike="noStrike" dirty="0">
                        <a:solidFill>
                          <a:schemeClr val="tx1"/>
                        </a:solidFill>
                        <a:effectLst/>
                        <a:latin typeface="Arial"/>
                      </a:endParaRPr>
                    </a:p>
                  </a:txBody>
                  <a:tcPr marL="0" marR="0" marT="0" marB="0" anchor="ctr"/>
                </a:tc>
                <a:tc>
                  <a:txBody>
                    <a:bodyPr/>
                    <a:lstStyle/>
                    <a:p>
                      <a:pPr algn="ctr" fontAlgn="ctr"/>
                      <a:r>
                        <a:rPr lang="en-AU" sz="900" b="1" u="sng" strike="noStrike" dirty="0">
                          <a:solidFill>
                            <a:schemeClr val="tx1"/>
                          </a:solidFill>
                          <a:effectLst/>
                        </a:rPr>
                        <a:t>EFB</a:t>
                      </a:r>
                      <a:endParaRPr lang="en-AU" sz="900" b="1" i="1" u="sng" strike="noStrike" dirty="0">
                        <a:solidFill>
                          <a:schemeClr val="tx1"/>
                        </a:solidFill>
                        <a:effectLst/>
                        <a:latin typeface="Arial"/>
                      </a:endParaRPr>
                    </a:p>
                  </a:txBody>
                  <a:tcPr marL="0" marR="0" marT="0" marB="0" anchor="ctr"/>
                </a:tc>
                <a:tc>
                  <a:txBody>
                    <a:bodyPr/>
                    <a:lstStyle/>
                    <a:p>
                      <a:pPr algn="ctr" fontAlgn="ctr"/>
                      <a:r>
                        <a:rPr lang="en-AU" sz="900" b="1" u="sng" strike="noStrike" dirty="0" smtClean="0">
                          <a:solidFill>
                            <a:schemeClr val="tx1"/>
                          </a:solidFill>
                          <a:effectLst/>
                        </a:rPr>
                        <a:t>C/Brood</a:t>
                      </a:r>
                      <a:endParaRPr lang="en-AU" sz="900" b="1" i="1" u="sng" strike="noStrike" dirty="0">
                        <a:solidFill>
                          <a:schemeClr val="tx1"/>
                        </a:solidFill>
                        <a:effectLst/>
                        <a:latin typeface="Arial"/>
                      </a:endParaRPr>
                    </a:p>
                  </a:txBody>
                  <a:tcPr marL="0" marR="0" marT="0" marB="0" anchor="ctr"/>
                </a:tc>
                <a:tc>
                  <a:txBody>
                    <a:bodyPr/>
                    <a:lstStyle/>
                    <a:p>
                      <a:pPr algn="ctr" fontAlgn="ctr"/>
                      <a:r>
                        <a:rPr lang="en-AU" sz="900" b="1" u="sng" strike="noStrike" dirty="0">
                          <a:solidFill>
                            <a:schemeClr val="tx1"/>
                          </a:solidFill>
                          <a:effectLst/>
                        </a:rPr>
                        <a:t>Varroa</a:t>
                      </a:r>
                      <a:endParaRPr lang="en-AU" sz="900" b="1" i="1" u="sng" strike="noStrike" dirty="0">
                        <a:solidFill>
                          <a:schemeClr val="tx1"/>
                        </a:solidFill>
                        <a:effectLst/>
                        <a:latin typeface="Arial"/>
                      </a:endParaRPr>
                    </a:p>
                  </a:txBody>
                  <a:tcPr marL="0" marR="0" marT="0" marB="0" anchor="ctr"/>
                </a:tc>
                <a:tc>
                  <a:txBody>
                    <a:bodyPr/>
                    <a:lstStyle/>
                    <a:p>
                      <a:pPr algn="ctr" fontAlgn="ctr"/>
                      <a:r>
                        <a:rPr lang="en-AU" sz="900" b="1" u="sng" strike="noStrike" dirty="0" err="1">
                          <a:solidFill>
                            <a:schemeClr val="tx1"/>
                          </a:solidFill>
                          <a:effectLst/>
                        </a:rPr>
                        <a:t>Wmoth</a:t>
                      </a:r>
                      <a:endParaRPr lang="en-AU" sz="900" b="1" i="1" u="sng" strike="noStrike" dirty="0">
                        <a:solidFill>
                          <a:schemeClr val="tx1"/>
                        </a:solidFill>
                        <a:effectLst/>
                        <a:latin typeface="Arial"/>
                      </a:endParaRPr>
                    </a:p>
                  </a:txBody>
                  <a:tcPr marL="0" marR="0" marT="0" marB="0" anchor="ctr"/>
                </a:tc>
                <a:tc>
                  <a:txBody>
                    <a:bodyPr/>
                    <a:lstStyle/>
                    <a:p>
                      <a:pPr algn="ctr" fontAlgn="ctr"/>
                      <a:r>
                        <a:rPr lang="en-AU" sz="900" b="1" u="sng" strike="noStrike" dirty="0">
                          <a:solidFill>
                            <a:schemeClr val="tx1"/>
                          </a:solidFill>
                          <a:effectLst/>
                        </a:rPr>
                        <a:t>Notes</a:t>
                      </a:r>
                      <a:endParaRPr lang="en-AU" sz="900" b="1" i="1" u="sng" strike="noStrike" dirty="0">
                        <a:solidFill>
                          <a:schemeClr val="tx1"/>
                        </a:solidFill>
                        <a:effectLst/>
                        <a:latin typeface="Arial"/>
                      </a:endParaRPr>
                    </a:p>
                  </a:txBody>
                  <a:tcPr marL="0" marR="0" marT="0" marB="0" anchor="ctr"/>
                </a:tc>
              </a:tr>
              <a:tr h="278445">
                <a:tc>
                  <a:txBody>
                    <a:bodyPr/>
                    <a:lstStyle/>
                    <a:p>
                      <a:pPr algn="ctr" fontAlgn="b"/>
                      <a:r>
                        <a:rPr lang="en-AU" sz="800" u="none" strike="noStrike">
                          <a:effectLst/>
                        </a:rPr>
                        <a:t>3-Sep</a:t>
                      </a:r>
                      <a:endParaRPr lang="en-AU" sz="800" b="0" i="0" u="none" strike="noStrike">
                        <a:effectLst/>
                        <a:latin typeface="Arial"/>
                      </a:endParaRPr>
                    </a:p>
                  </a:txBody>
                  <a:tcPr marL="0" marR="0" marT="0" marB="0" anchor="b"/>
                </a:tc>
                <a:tc>
                  <a:txBody>
                    <a:bodyPr/>
                    <a:lstStyle/>
                    <a:p>
                      <a:pPr algn="ctr" fontAlgn="b"/>
                      <a:r>
                        <a:rPr lang="en-AU" sz="800" u="none" strike="noStrike">
                          <a:effectLst/>
                        </a:rPr>
                        <a:t>Fine</a:t>
                      </a:r>
                      <a:endParaRPr lang="en-AU" sz="800" b="0" i="0" u="none" strike="noStrike">
                        <a:effectLst/>
                        <a:latin typeface="Arial"/>
                      </a:endParaRPr>
                    </a:p>
                  </a:txBody>
                  <a:tcPr marL="0" marR="0" marT="0" marB="0" anchor="b"/>
                </a:tc>
                <a:tc>
                  <a:txBody>
                    <a:bodyPr/>
                    <a:lstStyle/>
                    <a:p>
                      <a:pPr algn="ctr" fontAlgn="b"/>
                      <a:r>
                        <a:rPr lang="en-AU" sz="800" u="none" strike="noStrike">
                          <a:effectLst/>
                        </a:rPr>
                        <a:t>Y</a:t>
                      </a:r>
                      <a:endParaRPr lang="en-AU" sz="800" b="1" i="0" u="none" strike="noStrike">
                        <a:effectLst/>
                        <a:latin typeface="Arial"/>
                      </a:endParaRPr>
                    </a:p>
                  </a:txBody>
                  <a:tcPr marL="0" marR="0" marT="0" marB="0" anchor="b"/>
                </a:tc>
                <a:tc>
                  <a:txBody>
                    <a:bodyPr/>
                    <a:lstStyle/>
                    <a:p>
                      <a:pPr algn="ctr" fontAlgn="b"/>
                      <a:r>
                        <a:rPr lang="en-AU" sz="800" u="none" strike="noStrike" dirty="0">
                          <a:effectLst/>
                        </a:rPr>
                        <a:t>No</a:t>
                      </a:r>
                      <a:endParaRPr lang="en-AU" sz="800" b="0" i="0" u="none" strike="noStrike" dirty="0">
                        <a:effectLst/>
                        <a:latin typeface="Arial"/>
                      </a:endParaRPr>
                    </a:p>
                  </a:txBody>
                  <a:tcPr marL="0" marR="0" marT="0" marB="0" anchor="b"/>
                </a:tc>
                <a:tc>
                  <a:txBody>
                    <a:bodyPr/>
                    <a:lstStyle/>
                    <a:p>
                      <a:pPr algn="ctr" fontAlgn="b"/>
                      <a:r>
                        <a:rPr lang="en-AU" sz="800" u="none" strike="noStrike" dirty="0">
                          <a:effectLst/>
                        </a:rPr>
                        <a:t>Y</a:t>
                      </a:r>
                      <a:endParaRPr lang="en-AU" sz="800" b="1" i="0" u="none" strike="noStrike" dirty="0">
                        <a:effectLst/>
                        <a:latin typeface="Arial"/>
                      </a:endParaRPr>
                    </a:p>
                  </a:txBody>
                  <a:tcPr marL="0" marR="0" marT="0" marB="0" anchor="b"/>
                </a:tc>
                <a:tc>
                  <a:txBody>
                    <a:bodyPr/>
                    <a:lstStyle/>
                    <a:p>
                      <a:pPr algn="ctr" fontAlgn="b"/>
                      <a:r>
                        <a:rPr lang="en-AU" sz="800" u="none" strike="noStrike" dirty="0">
                          <a:effectLst/>
                        </a:rPr>
                        <a:t>Y</a:t>
                      </a:r>
                      <a:endParaRPr lang="en-AU" sz="800" b="1" i="0" u="none" strike="noStrike" dirty="0">
                        <a:effectLst/>
                        <a:latin typeface="Arial"/>
                      </a:endParaRPr>
                    </a:p>
                  </a:txBody>
                  <a:tcPr marL="0" marR="0" marT="0" marB="0" anchor="b"/>
                </a:tc>
                <a:tc>
                  <a:txBody>
                    <a:bodyPr/>
                    <a:lstStyle/>
                    <a:p>
                      <a:pPr algn="ctr" fontAlgn="b"/>
                      <a:r>
                        <a:rPr lang="en-AU" sz="800" u="none" strike="noStrike" dirty="0">
                          <a:effectLst/>
                        </a:rPr>
                        <a:t>Y</a:t>
                      </a:r>
                      <a:endParaRPr lang="en-AU" sz="800" b="1" i="0" u="none" strike="noStrike" dirty="0">
                        <a:effectLst/>
                        <a:latin typeface="Arial"/>
                      </a:endParaRPr>
                    </a:p>
                  </a:txBody>
                  <a:tcPr marL="0" marR="0" marT="0" marB="0" anchor="b"/>
                </a:tc>
                <a:tc>
                  <a:txBody>
                    <a:bodyPr/>
                    <a:lstStyle/>
                    <a:p>
                      <a:pPr algn="ctr" fontAlgn="b"/>
                      <a:r>
                        <a:rPr lang="en-AU" sz="800" u="none" strike="noStrike" dirty="0">
                          <a:effectLst/>
                        </a:rPr>
                        <a:t>2</a:t>
                      </a:r>
                      <a:endParaRPr lang="en-AU" sz="800" b="1" i="0" u="none" strike="noStrike" dirty="0">
                        <a:effectLst/>
                        <a:latin typeface="Arial"/>
                      </a:endParaRPr>
                    </a:p>
                  </a:txBody>
                  <a:tcPr marL="0" marR="0" marT="0" marB="0" anchor="b"/>
                </a:tc>
                <a:tc>
                  <a:txBody>
                    <a:bodyPr/>
                    <a:lstStyle/>
                    <a:p>
                      <a:pPr algn="ctr" fontAlgn="b"/>
                      <a:r>
                        <a:rPr lang="en-AU" sz="800" u="none" strike="noStrike" dirty="0">
                          <a:effectLst/>
                        </a:rPr>
                        <a:t>Good</a:t>
                      </a:r>
                      <a:endParaRPr lang="en-AU" sz="800" b="0" i="0" u="none" strike="noStrike" dirty="0">
                        <a:effectLst/>
                        <a:latin typeface="Arial"/>
                      </a:endParaRPr>
                    </a:p>
                  </a:txBody>
                  <a:tcPr marL="0" marR="0" marT="0" marB="0" anchor="b"/>
                </a:tc>
                <a:tc>
                  <a:txBody>
                    <a:bodyPr/>
                    <a:lstStyle/>
                    <a:p>
                      <a:pPr algn="ctr" fontAlgn="b"/>
                      <a:r>
                        <a:rPr lang="en-AU" sz="800" u="none" strike="noStrike" dirty="0">
                          <a:effectLst/>
                        </a:rPr>
                        <a:t>Y</a:t>
                      </a:r>
                      <a:endParaRPr lang="en-AU" sz="800" b="1" i="0" u="none" strike="noStrike" dirty="0">
                        <a:effectLst/>
                        <a:latin typeface="Arial"/>
                      </a:endParaRPr>
                    </a:p>
                  </a:txBody>
                  <a:tcPr marL="0" marR="0" marT="0" marB="0" anchor="b"/>
                </a:tc>
                <a:tc>
                  <a:txBody>
                    <a:bodyPr/>
                    <a:lstStyle/>
                    <a:p>
                      <a:pPr algn="ctr" fontAlgn="b"/>
                      <a:r>
                        <a:rPr lang="en-AU" sz="800" u="none" strike="noStrike" dirty="0">
                          <a:effectLst/>
                        </a:rPr>
                        <a:t>N</a:t>
                      </a:r>
                      <a:endParaRPr lang="en-AU" sz="800" b="1" i="0" u="none" strike="noStrike" dirty="0">
                        <a:effectLst/>
                        <a:latin typeface="Arial"/>
                      </a:endParaRPr>
                    </a:p>
                  </a:txBody>
                  <a:tcPr marL="0" marR="0" marT="0" marB="0" anchor="b"/>
                </a:tc>
                <a:tc>
                  <a:txBody>
                    <a:bodyPr/>
                    <a:lstStyle/>
                    <a:p>
                      <a:pPr algn="ctr" fontAlgn="b"/>
                      <a:r>
                        <a:rPr lang="en-AU" sz="800" u="none" strike="noStrike" dirty="0">
                          <a:effectLst/>
                        </a:rPr>
                        <a:t>N</a:t>
                      </a:r>
                      <a:endParaRPr lang="en-AU" sz="800" b="0" i="0" u="none" strike="noStrike" dirty="0">
                        <a:effectLst/>
                        <a:latin typeface="Arial"/>
                      </a:endParaRPr>
                    </a:p>
                  </a:txBody>
                  <a:tcPr marL="0" marR="0" marT="0" marB="0" anchor="b"/>
                </a:tc>
                <a:tc>
                  <a:txBody>
                    <a:bodyPr/>
                    <a:lstStyle/>
                    <a:p>
                      <a:pPr algn="ctr" fontAlgn="b"/>
                      <a:r>
                        <a:rPr lang="en-AU" sz="800" u="none" strike="noStrike" dirty="0">
                          <a:effectLst/>
                        </a:rPr>
                        <a:t>N</a:t>
                      </a:r>
                      <a:endParaRPr lang="en-AU" sz="800" b="0" i="0" u="none" strike="noStrike" dirty="0">
                        <a:effectLst/>
                        <a:latin typeface="Arial"/>
                      </a:endParaRPr>
                    </a:p>
                  </a:txBody>
                  <a:tcPr marL="0" marR="0" marT="0" marB="0" anchor="b"/>
                </a:tc>
                <a:tc>
                  <a:txBody>
                    <a:bodyPr/>
                    <a:lstStyle/>
                    <a:p>
                      <a:pPr algn="ctr" fontAlgn="b"/>
                      <a:r>
                        <a:rPr lang="en-AU" sz="800" u="none" strike="noStrike" dirty="0">
                          <a:effectLst/>
                        </a:rPr>
                        <a:t>N</a:t>
                      </a:r>
                      <a:endParaRPr lang="en-AU" sz="800" b="0" i="0" u="none" strike="noStrike" dirty="0">
                        <a:effectLst/>
                        <a:latin typeface="Arial"/>
                      </a:endParaRPr>
                    </a:p>
                  </a:txBody>
                  <a:tcPr marL="0" marR="0" marT="0" marB="0" anchor="b"/>
                </a:tc>
                <a:tc>
                  <a:txBody>
                    <a:bodyPr/>
                    <a:lstStyle/>
                    <a:p>
                      <a:pPr algn="ctr" fontAlgn="b"/>
                      <a:r>
                        <a:rPr lang="en-AU" sz="800" u="none" strike="noStrike" dirty="0">
                          <a:effectLst/>
                        </a:rPr>
                        <a:t>N</a:t>
                      </a:r>
                      <a:endParaRPr lang="en-AU" sz="800" b="0" i="0" u="none" strike="noStrike" dirty="0">
                        <a:effectLst/>
                        <a:latin typeface="Arial"/>
                      </a:endParaRPr>
                    </a:p>
                  </a:txBody>
                  <a:tcPr marL="0" marR="0" marT="0" marB="0" anchor="b"/>
                </a:tc>
                <a:tc>
                  <a:txBody>
                    <a:bodyPr/>
                    <a:lstStyle/>
                    <a:p>
                      <a:pPr algn="ctr" fontAlgn="b"/>
                      <a:r>
                        <a:rPr lang="en-AU" sz="800" u="none" strike="noStrike" dirty="0">
                          <a:effectLst/>
                        </a:rPr>
                        <a:t>May need new super next week.</a:t>
                      </a:r>
                      <a:endParaRPr lang="en-AU" sz="800" b="0" i="0" u="none" strike="noStrike" dirty="0">
                        <a:effectLst/>
                        <a:latin typeface="Arial"/>
                      </a:endParaRPr>
                    </a:p>
                  </a:txBody>
                  <a:tcPr marL="0" marR="0" marT="0" marB="0" anchor="b"/>
                </a:tc>
              </a:tr>
              <a:tr h="278445">
                <a:tc>
                  <a:txBody>
                    <a:bodyPr/>
                    <a:lstStyle/>
                    <a:p>
                      <a:pPr algn="ctr" fontAlgn="b"/>
                      <a:r>
                        <a:rPr lang="en-AU" sz="800" u="none" strike="noStrike">
                          <a:effectLst/>
                        </a:rPr>
                        <a:t>12-Sep</a:t>
                      </a:r>
                      <a:endParaRPr lang="en-AU" sz="800" b="0" i="0" u="none" strike="noStrike">
                        <a:effectLst/>
                        <a:latin typeface="Arial"/>
                      </a:endParaRPr>
                    </a:p>
                  </a:txBody>
                  <a:tcPr marL="0" marR="0" marT="0" marB="0" anchor="b"/>
                </a:tc>
                <a:tc>
                  <a:txBody>
                    <a:bodyPr/>
                    <a:lstStyle/>
                    <a:p>
                      <a:pPr algn="ctr" fontAlgn="b"/>
                      <a:r>
                        <a:rPr lang="en-AU" sz="800" u="none" strike="noStrike">
                          <a:effectLst/>
                        </a:rPr>
                        <a:t>Fine</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Y</a:t>
                      </a:r>
                      <a:endParaRPr lang="en-AU" sz="800" b="0" i="0" u="none" strike="noStrike">
                        <a:effectLst/>
                        <a:latin typeface="Arial"/>
                      </a:endParaRPr>
                    </a:p>
                  </a:txBody>
                  <a:tcPr marL="0" marR="0" marT="0" marB="0" anchor="b"/>
                </a:tc>
                <a:tc>
                  <a:txBody>
                    <a:bodyPr/>
                    <a:lstStyle/>
                    <a:p>
                      <a:pPr algn="ctr" fontAlgn="b"/>
                      <a:r>
                        <a:rPr lang="en-AU" sz="800" u="none" strike="noStrike">
                          <a:effectLst/>
                        </a:rPr>
                        <a:t>Y</a:t>
                      </a:r>
                      <a:endParaRPr lang="en-AU" sz="800" b="0" i="0" u="none" strike="noStrike">
                        <a:effectLst/>
                        <a:latin typeface="Arial"/>
                      </a:endParaRPr>
                    </a:p>
                  </a:txBody>
                  <a:tcPr marL="0" marR="0" marT="0" marB="0" anchor="b"/>
                </a:tc>
                <a:tc>
                  <a:txBody>
                    <a:bodyPr/>
                    <a:lstStyle/>
                    <a:p>
                      <a:pPr algn="ctr" fontAlgn="b"/>
                      <a:r>
                        <a:rPr lang="en-AU" sz="800" u="none" strike="noStrike">
                          <a:effectLst/>
                        </a:rPr>
                        <a:t>Y</a:t>
                      </a:r>
                      <a:endParaRPr lang="en-AU" sz="800" b="0" i="0" u="none" strike="noStrike">
                        <a:effectLst/>
                        <a:latin typeface="Arial"/>
                      </a:endParaRPr>
                    </a:p>
                  </a:txBody>
                  <a:tcPr marL="0" marR="0" marT="0" marB="0" anchor="b"/>
                </a:tc>
                <a:tc>
                  <a:txBody>
                    <a:bodyPr/>
                    <a:lstStyle/>
                    <a:p>
                      <a:pPr algn="ctr" fontAlgn="b"/>
                      <a:r>
                        <a:rPr lang="en-AU" sz="800" u="none" strike="noStrike">
                          <a:effectLst/>
                        </a:rPr>
                        <a:t>2</a:t>
                      </a:r>
                      <a:endParaRPr lang="en-AU" sz="800" b="0" i="0" u="none" strike="noStrike">
                        <a:effectLst/>
                        <a:latin typeface="Arial"/>
                      </a:endParaRPr>
                    </a:p>
                  </a:txBody>
                  <a:tcPr marL="0" marR="0" marT="0" marB="0" anchor="b"/>
                </a:tc>
                <a:tc>
                  <a:txBody>
                    <a:bodyPr/>
                    <a:lstStyle/>
                    <a:p>
                      <a:pPr algn="ctr" fontAlgn="b"/>
                      <a:r>
                        <a:rPr lang="en-AU" sz="800" u="none" strike="noStrike">
                          <a:effectLst/>
                        </a:rPr>
                        <a:t>Good</a:t>
                      </a:r>
                      <a:endParaRPr lang="en-AU" sz="800" b="0" i="0" u="none" strike="noStrike">
                        <a:effectLst/>
                        <a:latin typeface="Arial"/>
                      </a:endParaRPr>
                    </a:p>
                  </a:txBody>
                  <a:tcPr marL="0" marR="0" marT="0" marB="0" anchor="b"/>
                </a:tc>
                <a:tc>
                  <a:txBody>
                    <a:bodyPr/>
                    <a:lstStyle/>
                    <a:p>
                      <a:pPr algn="ctr" fontAlgn="b"/>
                      <a:r>
                        <a:rPr lang="en-AU" sz="800" u="none" strike="noStrike">
                          <a:effectLst/>
                        </a:rPr>
                        <a:t>Few</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Took 6 Frames Honey (16kg) no insp Brood</a:t>
                      </a:r>
                      <a:endParaRPr lang="en-AU" sz="800" b="0" i="0" u="none" strike="noStrike">
                        <a:effectLst/>
                        <a:latin typeface="Arial"/>
                      </a:endParaRPr>
                    </a:p>
                  </a:txBody>
                  <a:tcPr marL="0" marR="0" marT="0" marB="0" anchor="b"/>
                </a:tc>
              </a:tr>
              <a:tr h="278445">
                <a:tc>
                  <a:txBody>
                    <a:bodyPr/>
                    <a:lstStyle/>
                    <a:p>
                      <a:pPr algn="ctr" fontAlgn="b"/>
                      <a:r>
                        <a:rPr lang="en-AU" sz="800" u="none" strike="noStrike">
                          <a:effectLst/>
                        </a:rPr>
                        <a:t>1-Oct</a:t>
                      </a:r>
                      <a:endParaRPr lang="en-AU" sz="800" b="0" i="0" u="none" strike="noStrike">
                        <a:effectLst/>
                        <a:latin typeface="Arial"/>
                      </a:endParaRPr>
                    </a:p>
                  </a:txBody>
                  <a:tcPr marL="0" marR="0" marT="0" marB="0" anchor="b"/>
                </a:tc>
                <a:tc>
                  <a:txBody>
                    <a:bodyPr/>
                    <a:lstStyle/>
                    <a:p>
                      <a:pPr algn="ctr" fontAlgn="b"/>
                      <a:r>
                        <a:rPr lang="en-AU" sz="800" u="none" strike="noStrike">
                          <a:effectLst/>
                        </a:rPr>
                        <a:t>Fine</a:t>
                      </a:r>
                      <a:endParaRPr lang="en-AU" sz="800" b="0" i="0" u="none" strike="noStrike">
                        <a:effectLst/>
                        <a:latin typeface="Arial"/>
                      </a:endParaRPr>
                    </a:p>
                  </a:txBody>
                  <a:tcPr marL="0" marR="0" marT="0" marB="0" anchor="b"/>
                </a:tc>
                <a:tc>
                  <a:txBody>
                    <a:bodyPr/>
                    <a:lstStyle/>
                    <a:p>
                      <a:pPr algn="ctr" fontAlgn="b"/>
                      <a:r>
                        <a:rPr lang="en-AU" sz="800" u="none" strike="noStrike">
                          <a:effectLst/>
                        </a:rPr>
                        <a:t>Y</a:t>
                      </a:r>
                      <a:endParaRPr lang="en-AU" sz="800" b="0" i="0" u="none" strike="noStrike">
                        <a:effectLst/>
                        <a:latin typeface="Arial"/>
                      </a:endParaRPr>
                    </a:p>
                  </a:txBody>
                  <a:tcPr marL="0" marR="0" marT="0" marB="0" anchor="b"/>
                </a:tc>
                <a:tc>
                  <a:txBody>
                    <a:bodyPr/>
                    <a:lstStyle/>
                    <a:p>
                      <a:pPr algn="ctr" fontAlgn="b"/>
                      <a:r>
                        <a:rPr lang="en-AU" sz="800" u="none" strike="noStrike">
                          <a:effectLst/>
                        </a:rPr>
                        <a:t>1 (X)</a:t>
                      </a:r>
                      <a:endParaRPr lang="en-AU" sz="800" b="0" i="0" u="none" strike="noStrike">
                        <a:effectLst/>
                        <a:latin typeface="Arial"/>
                      </a:endParaRPr>
                    </a:p>
                  </a:txBody>
                  <a:tcPr marL="0" marR="0" marT="0" marB="0" anchor="b"/>
                </a:tc>
                <a:tc>
                  <a:txBody>
                    <a:bodyPr/>
                    <a:lstStyle/>
                    <a:p>
                      <a:pPr algn="ctr" fontAlgn="b"/>
                      <a:r>
                        <a:rPr lang="en-AU" sz="800" u="none" strike="noStrike">
                          <a:effectLst/>
                        </a:rPr>
                        <a:t>Y</a:t>
                      </a:r>
                      <a:endParaRPr lang="en-AU" sz="800" b="0" i="0" u="none" strike="noStrike">
                        <a:effectLst/>
                        <a:latin typeface="Arial"/>
                      </a:endParaRPr>
                    </a:p>
                  </a:txBody>
                  <a:tcPr marL="0" marR="0" marT="0" marB="0" anchor="b"/>
                </a:tc>
                <a:tc>
                  <a:txBody>
                    <a:bodyPr/>
                    <a:lstStyle/>
                    <a:p>
                      <a:pPr algn="ctr" fontAlgn="b"/>
                      <a:r>
                        <a:rPr lang="en-AU" sz="800" u="none" strike="noStrike">
                          <a:effectLst/>
                        </a:rPr>
                        <a:t>Y</a:t>
                      </a:r>
                      <a:endParaRPr lang="en-AU" sz="800" b="0" i="0" u="none" strike="noStrike">
                        <a:effectLst/>
                        <a:latin typeface="Arial"/>
                      </a:endParaRPr>
                    </a:p>
                  </a:txBody>
                  <a:tcPr marL="0" marR="0" marT="0" marB="0" anchor="b"/>
                </a:tc>
                <a:tc>
                  <a:txBody>
                    <a:bodyPr/>
                    <a:lstStyle/>
                    <a:p>
                      <a:pPr algn="ctr" fontAlgn="b"/>
                      <a:r>
                        <a:rPr lang="en-AU" sz="800" u="none" strike="noStrike">
                          <a:effectLst/>
                        </a:rPr>
                        <a:t>Y</a:t>
                      </a:r>
                      <a:endParaRPr lang="en-AU" sz="800" b="0" i="0" u="none" strike="noStrike">
                        <a:effectLst/>
                        <a:latin typeface="Arial"/>
                      </a:endParaRPr>
                    </a:p>
                  </a:txBody>
                  <a:tcPr marL="0" marR="0" marT="0" marB="0" anchor="b"/>
                </a:tc>
                <a:tc>
                  <a:txBody>
                    <a:bodyPr/>
                    <a:lstStyle/>
                    <a:p>
                      <a:pPr algn="ctr" fontAlgn="b"/>
                      <a:r>
                        <a:rPr lang="en-AU" sz="800" u="none" strike="noStrike">
                          <a:effectLst/>
                        </a:rPr>
                        <a:t>2</a:t>
                      </a:r>
                      <a:endParaRPr lang="en-AU" sz="800" b="0" i="0" u="none" strike="noStrike">
                        <a:effectLst/>
                        <a:latin typeface="Arial"/>
                      </a:endParaRPr>
                    </a:p>
                  </a:txBody>
                  <a:tcPr marL="0" marR="0" marT="0" marB="0" anchor="b"/>
                </a:tc>
                <a:tc>
                  <a:txBody>
                    <a:bodyPr/>
                    <a:lstStyle/>
                    <a:p>
                      <a:pPr algn="ctr" fontAlgn="b"/>
                      <a:r>
                        <a:rPr lang="en-AU" sz="800" u="none" strike="noStrike">
                          <a:effectLst/>
                        </a:rPr>
                        <a:t>Good</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Hive very busy - ready to split</a:t>
                      </a:r>
                      <a:endParaRPr lang="en-AU" sz="800" b="0" i="0" u="none" strike="noStrike">
                        <a:effectLst/>
                        <a:latin typeface="Arial"/>
                      </a:endParaRPr>
                    </a:p>
                  </a:txBody>
                  <a:tcPr marL="0" marR="0" marT="0" marB="0" anchor="b"/>
                </a:tc>
              </a:tr>
              <a:tr h="285075">
                <a:tc>
                  <a:txBody>
                    <a:bodyPr/>
                    <a:lstStyle/>
                    <a:p>
                      <a:pPr algn="ctr" fontAlgn="b"/>
                      <a:r>
                        <a:rPr lang="en-AU" sz="800" u="none" strike="noStrike">
                          <a:effectLst/>
                        </a:rPr>
                        <a:t>21-Oct</a:t>
                      </a:r>
                      <a:endParaRPr lang="en-AU" sz="800" b="0" i="0" u="none" strike="noStrike">
                        <a:effectLst/>
                        <a:latin typeface="Arial"/>
                      </a:endParaRPr>
                    </a:p>
                  </a:txBody>
                  <a:tcPr marL="0" marR="0" marT="0" marB="0" anchor="b"/>
                </a:tc>
                <a:tc>
                  <a:txBody>
                    <a:bodyPr/>
                    <a:lstStyle/>
                    <a:p>
                      <a:pPr algn="ctr" fontAlgn="b"/>
                      <a:r>
                        <a:rPr lang="en-AU" sz="800" u="none" strike="noStrike">
                          <a:effectLst/>
                        </a:rPr>
                        <a:t>Fine</a:t>
                      </a:r>
                      <a:endParaRPr lang="en-AU" sz="800" b="0" i="0" u="none" strike="noStrike">
                        <a:effectLst/>
                        <a:latin typeface="Arial"/>
                      </a:endParaRPr>
                    </a:p>
                  </a:txBody>
                  <a:tcPr marL="0" marR="0" marT="0" marB="0" anchor="b"/>
                </a:tc>
                <a:tc>
                  <a:txBody>
                    <a:bodyPr/>
                    <a:lstStyle/>
                    <a:p>
                      <a:pPr algn="ctr" fontAlgn="b"/>
                      <a:r>
                        <a:rPr lang="en-AU" sz="800" u="none" strike="noStrike">
                          <a:effectLst/>
                        </a:rPr>
                        <a:t>Y</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Y</a:t>
                      </a:r>
                      <a:endParaRPr lang="en-AU" sz="800" b="0" i="0" u="none" strike="noStrike">
                        <a:effectLst/>
                        <a:latin typeface="Arial"/>
                      </a:endParaRPr>
                    </a:p>
                  </a:txBody>
                  <a:tcPr marL="0" marR="0" marT="0" marB="0" anchor="b"/>
                </a:tc>
                <a:tc>
                  <a:txBody>
                    <a:bodyPr/>
                    <a:lstStyle/>
                    <a:p>
                      <a:pPr algn="ctr" fontAlgn="b"/>
                      <a:r>
                        <a:rPr lang="en-AU" sz="800" u="none" strike="noStrike">
                          <a:effectLst/>
                        </a:rPr>
                        <a:t>Y</a:t>
                      </a:r>
                      <a:endParaRPr lang="en-AU" sz="800" b="0" i="0" u="none" strike="noStrike">
                        <a:effectLst/>
                        <a:latin typeface="Arial"/>
                      </a:endParaRPr>
                    </a:p>
                  </a:txBody>
                  <a:tcPr marL="0" marR="0" marT="0" marB="0" anchor="b"/>
                </a:tc>
                <a:tc>
                  <a:txBody>
                    <a:bodyPr/>
                    <a:lstStyle/>
                    <a:p>
                      <a:pPr algn="ctr" fontAlgn="b"/>
                      <a:r>
                        <a:rPr lang="en-AU" sz="800" u="none" strike="noStrike">
                          <a:effectLst/>
                        </a:rPr>
                        <a:t>Y</a:t>
                      </a:r>
                      <a:endParaRPr lang="en-AU" sz="800" b="0" i="0" u="none" strike="noStrike">
                        <a:effectLst/>
                        <a:latin typeface="Arial"/>
                      </a:endParaRPr>
                    </a:p>
                  </a:txBody>
                  <a:tcPr marL="0" marR="0" marT="0" marB="0" anchor="b"/>
                </a:tc>
                <a:tc>
                  <a:txBody>
                    <a:bodyPr/>
                    <a:lstStyle/>
                    <a:p>
                      <a:pPr algn="ctr" fontAlgn="b"/>
                      <a:r>
                        <a:rPr lang="en-AU" sz="800" u="none" strike="noStrike">
                          <a:effectLst/>
                        </a:rPr>
                        <a:t>2</a:t>
                      </a:r>
                      <a:endParaRPr lang="en-AU" sz="800" b="0" i="0" u="none" strike="noStrike">
                        <a:effectLst/>
                        <a:latin typeface="Arial"/>
                      </a:endParaRPr>
                    </a:p>
                  </a:txBody>
                  <a:tcPr marL="0" marR="0" marT="0" marB="0" anchor="b"/>
                </a:tc>
                <a:tc>
                  <a:txBody>
                    <a:bodyPr/>
                    <a:lstStyle/>
                    <a:p>
                      <a:pPr algn="ctr" fontAlgn="b"/>
                      <a:r>
                        <a:rPr lang="en-AU" sz="800" u="none" strike="noStrike">
                          <a:effectLst/>
                        </a:rPr>
                        <a:t>Good</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Split Hive 4- 3 frames brood- left split </a:t>
                      </a:r>
                      <a:endParaRPr lang="en-AU" sz="800" b="0" i="0" u="none" strike="noStrike">
                        <a:effectLst/>
                        <a:latin typeface="Arial"/>
                      </a:endParaRPr>
                    </a:p>
                  </a:txBody>
                  <a:tcPr marL="0" marR="0" marT="0" marB="0" anchor="b"/>
                </a:tc>
              </a:tr>
              <a:tr h="159112">
                <a:tc>
                  <a:txBody>
                    <a:bodyPr/>
                    <a:lstStyle/>
                    <a:p>
                      <a:pPr algn="ctr" fontAlgn="b"/>
                      <a:r>
                        <a:rPr lang="en-AU" sz="800" u="none" strike="noStrike" dirty="0">
                          <a:effectLst/>
                        </a:rPr>
                        <a:t> </a:t>
                      </a:r>
                      <a:r>
                        <a:rPr lang="en-AU" sz="800" u="none" strike="noStrike" dirty="0" smtClean="0">
                          <a:effectLst/>
                        </a:rPr>
                        <a:t>”</a:t>
                      </a:r>
                      <a:endParaRPr lang="en-AU" sz="800" b="0" i="0" u="none" strike="noStrike" dirty="0">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box above H4 for 4 days seperated</a:t>
                      </a:r>
                      <a:endParaRPr lang="en-AU" sz="800" b="0" i="0" u="none" strike="noStrike">
                        <a:effectLst/>
                        <a:latin typeface="Arial"/>
                      </a:endParaRPr>
                    </a:p>
                  </a:txBody>
                  <a:tcPr marL="0" marR="0" marT="0" marB="0" anchor="b"/>
                </a:tc>
              </a:tr>
              <a:tr h="145852">
                <a:tc>
                  <a:txBody>
                    <a:bodyPr/>
                    <a:lstStyle/>
                    <a:p>
                      <a:pPr algn="ctr" fontAlgn="b"/>
                      <a:r>
                        <a:rPr lang="en-AU" sz="800" u="none" strike="noStrike" dirty="0">
                          <a:effectLst/>
                        </a:rPr>
                        <a:t> </a:t>
                      </a:r>
                      <a:r>
                        <a:rPr lang="en-AU" sz="800" u="none" strike="noStrike" dirty="0" smtClean="0">
                          <a:effectLst/>
                        </a:rPr>
                        <a:t>”</a:t>
                      </a:r>
                      <a:endParaRPr lang="en-AU" sz="800" b="0" i="0" u="none" strike="noStrike" dirty="0">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introduced new queen  New Hive No.9</a:t>
                      </a:r>
                      <a:endParaRPr lang="en-AU" sz="800" b="0" i="0" u="none" strike="noStrike">
                        <a:effectLst/>
                        <a:latin typeface="Arial"/>
                      </a:endParaRPr>
                    </a:p>
                  </a:txBody>
                  <a:tcPr marL="0" marR="0" marT="0" marB="0" anchor="b"/>
                </a:tc>
              </a:tr>
              <a:tr h="278445">
                <a:tc>
                  <a:txBody>
                    <a:bodyPr/>
                    <a:lstStyle/>
                    <a:p>
                      <a:pPr algn="ctr" fontAlgn="b"/>
                      <a:r>
                        <a:rPr lang="en-AU" sz="800" u="none" strike="noStrike">
                          <a:effectLst/>
                        </a:rPr>
                        <a:t>29-Oct</a:t>
                      </a:r>
                      <a:endParaRPr lang="en-AU" sz="800" b="0" i="0" u="none" strike="noStrike">
                        <a:effectLst/>
                        <a:latin typeface="Arial"/>
                      </a:endParaRPr>
                    </a:p>
                  </a:txBody>
                  <a:tcPr marL="0" marR="0" marT="0" marB="0" anchor="b"/>
                </a:tc>
                <a:tc>
                  <a:txBody>
                    <a:bodyPr/>
                    <a:lstStyle/>
                    <a:p>
                      <a:pPr algn="ctr" fontAlgn="b"/>
                      <a:r>
                        <a:rPr lang="en-AU" sz="800" u="none" strike="noStrike">
                          <a:effectLst/>
                        </a:rPr>
                        <a:t>Fine</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Y</a:t>
                      </a:r>
                      <a:endParaRPr lang="en-AU" sz="800" b="0" i="0" u="none" strike="noStrike">
                        <a:effectLst/>
                        <a:latin typeface="Arial"/>
                      </a:endParaRPr>
                    </a:p>
                  </a:txBody>
                  <a:tcPr marL="0" marR="0" marT="0" marB="0" anchor="b"/>
                </a:tc>
                <a:tc>
                  <a:txBody>
                    <a:bodyPr/>
                    <a:lstStyle/>
                    <a:p>
                      <a:pPr algn="ctr" fontAlgn="b"/>
                      <a:r>
                        <a:rPr lang="en-AU" sz="800" u="none" strike="noStrike">
                          <a:effectLst/>
                        </a:rPr>
                        <a:t>Y</a:t>
                      </a:r>
                      <a:endParaRPr lang="en-AU" sz="800" b="0" i="0" u="none" strike="noStrike">
                        <a:effectLst/>
                        <a:latin typeface="Arial"/>
                      </a:endParaRPr>
                    </a:p>
                  </a:txBody>
                  <a:tcPr marL="0" marR="0" marT="0" marB="0" anchor="b"/>
                </a:tc>
                <a:tc>
                  <a:txBody>
                    <a:bodyPr/>
                    <a:lstStyle/>
                    <a:p>
                      <a:pPr algn="ctr" fontAlgn="b"/>
                      <a:r>
                        <a:rPr lang="en-AU" sz="800" u="none" strike="noStrike">
                          <a:effectLst/>
                        </a:rPr>
                        <a:t>Y</a:t>
                      </a:r>
                      <a:endParaRPr lang="en-AU" sz="800" b="0" i="0" u="none" strike="noStrike">
                        <a:effectLst/>
                        <a:latin typeface="Arial"/>
                      </a:endParaRPr>
                    </a:p>
                  </a:txBody>
                  <a:tcPr marL="0" marR="0" marT="0" marB="0" anchor="b"/>
                </a:tc>
                <a:tc>
                  <a:txBody>
                    <a:bodyPr/>
                    <a:lstStyle/>
                    <a:p>
                      <a:pPr algn="ctr" fontAlgn="b"/>
                      <a:r>
                        <a:rPr lang="en-AU" sz="800" u="none" strike="noStrike">
                          <a:effectLst/>
                        </a:rPr>
                        <a:t>2</a:t>
                      </a:r>
                      <a:endParaRPr lang="en-AU" sz="800" b="0" i="0" u="none" strike="noStrike">
                        <a:effectLst/>
                        <a:latin typeface="Arial"/>
                      </a:endParaRPr>
                    </a:p>
                  </a:txBody>
                  <a:tcPr marL="0" marR="0" marT="0" marB="0" anchor="b"/>
                </a:tc>
                <a:tc>
                  <a:txBody>
                    <a:bodyPr/>
                    <a:lstStyle/>
                    <a:p>
                      <a:pPr algn="ctr" fontAlgn="b"/>
                      <a:r>
                        <a:rPr lang="en-AU" sz="800" u="none" strike="noStrike">
                          <a:effectLst/>
                        </a:rPr>
                        <a:t>Good</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N</a:t>
                      </a:r>
                      <a:endParaRPr lang="en-AU" sz="800" b="0" i="0" u="none" strike="noStrike">
                        <a:effectLst/>
                        <a:latin typeface="Arial"/>
                      </a:endParaRPr>
                    </a:p>
                  </a:txBody>
                  <a:tcPr marL="0" marR="0" marT="0" marB="0" anchor="b"/>
                </a:tc>
                <a:tc>
                  <a:txBody>
                    <a:bodyPr/>
                    <a:lstStyle/>
                    <a:p>
                      <a:pPr algn="ctr" fontAlgn="b"/>
                      <a:r>
                        <a:rPr lang="en-AU" sz="800" u="none" strike="noStrike">
                          <a:effectLst/>
                        </a:rPr>
                        <a:t>Checked SHB traps Hive very busy</a:t>
                      </a:r>
                      <a:endParaRPr lang="en-AU" sz="800" b="0" i="0" u="none" strike="noStrike">
                        <a:effectLst/>
                        <a:latin typeface="Arial"/>
                      </a:endParaRPr>
                    </a:p>
                  </a:txBody>
                  <a:tcPr marL="0" marR="0" marT="0" marB="0" anchor="b"/>
                </a:tc>
              </a:tr>
              <a:tr h="278445">
                <a:tc>
                  <a:txBody>
                    <a:bodyPr/>
                    <a:lstStyle/>
                    <a:p>
                      <a:pPr algn="ctr" fontAlgn="b"/>
                      <a:r>
                        <a:rPr lang="en-AU" sz="800" u="none" strike="noStrike" dirty="0">
                          <a:effectLst/>
                        </a:rPr>
                        <a:t> </a:t>
                      </a:r>
                      <a:r>
                        <a:rPr lang="en-AU" sz="800" u="none" strike="noStrike" dirty="0" smtClean="0">
                          <a:effectLst/>
                        </a:rPr>
                        <a:t>15-Nov</a:t>
                      </a:r>
                      <a:endParaRPr lang="en-AU" sz="800" b="0" i="0" u="none" strike="noStrike" dirty="0">
                        <a:effectLst/>
                        <a:latin typeface="Arial"/>
                      </a:endParaRPr>
                    </a:p>
                  </a:txBody>
                  <a:tcPr marL="0" marR="0" marT="0" marB="0" anchor="b"/>
                </a:tc>
                <a:tc>
                  <a:txBody>
                    <a:bodyPr/>
                    <a:lstStyle/>
                    <a:p>
                      <a:pPr algn="ctr" fontAlgn="b"/>
                      <a:r>
                        <a:rPr lang="en-AU" sz="800" u="none" strike="noStrike" dirty="0">
                          <a:effectLst/>
                        </a:rPr>
                        <a:t> </a:t>
                      </a:r>
                      <a:r>
                        <a:rPr lang="en-AU" sz="800" u="none" strike="noStrike" dirty="0" smtClean="0">
                          <a:effectLst/>
                        </a:rPr>
                        <a:t>Fine/Hot</a:t>
                      </a:r>
                      <a:endParaRPr lang="en-AU" sz="800" b="0" i="0" u="none" strike="noStrike" dirty="0">
                        <a:effectLst/>
                        <a:latin typeface="Arial"/>
                      </a:endParaRPr>
                    </a:p>
                  </a:txBody>
                  <a:tcPr marL="0" marR="0" marT="0" marB="0" anchor="b"/>
                </a:tc>
                <a:tc>
                  <a:txBody>
                    <a:bodyPr/>
                    <a:lstStyle/>
                    <a:p>
                      <a:pPr algn="ctr" fontAlgn="b"/>
                      <a:r>
                        <a:rPr lang="en-AU" sz="800" u="none" strike="noStrike" dirty="0">
                          <a:effectLst/>
                        </a:rPr>
                        <a:t> </a:t>
                      </a:r>
                      <a:r>
                        <a:rPr lang="en-AU" sz="800" u="none" strike="noStrike" dirty="0" smtClean="0">
                          <a:effectLst/>
                        </a:rPr>
                        <a:t>Y</a:t>
                      </a:r>
                      <a:endParaRPr lang="en-AU" sz="800" b="0" i="0" u="none" strike="noStrike" dirty="0">
                        <a:effectLst/>
                        <a:latin typeface="Arial"/>
                      </a:endParaRPr>
                    </a:p>
                  </a:txBody>
                  <a:tcPr marL="0" marR="0" marT="0" marB="0" anchor="b"/>
                </a:tc>
                <a:tc>
                  <a:txBody>
                    <a:bodyPr/>
                    <a:lstStyle/>
                    <a:p>
                      <a:pPr algn="ctr" fontAlgn="b"/>
                      <a:r>
                        <a:rPr lang="en-AU" sz="800" u="none" strike="noStrike" dirty="0">
                          <a:effectLst/>
                        </a:rPr>
                        <a:t> </a:t>
                      </a:r>
                      <a:r>
                        <a:rPr lang="en-AU" sz="800" u="none" strike="noStrike" dirty="0" smtClean="0">
                          <a:effectLst/>
                        </a:rPr>
                        <a:t>N</a:t>
                      </a:r>
                      <a:endParaRPr lang="en-AU" sz="800" b="0" i="0" u="none" strike="noStrike" dirty="0">
                        <a:effectLst/>
                        <a:latin typeface="Arial"/>
                      </a:endParaRPr>
                    </a:p>
                  </a:txBody>
                  <a:tcPr marL="0" marR="0" marT="0" marB="0" anchor="b"/>
                </a:tc>
                <a:tc>
                  <a:txBody>
                    <a:bodyPr/>
                    <a:lstStyle/>
                    <a:p>
                      <a:pPr algn="ctr" fontAlgn="b"/>
                      <a:r>
                        <a:rPr lang="en-AU" sz="800" u="none" strike="noStrike" dirty="0">
                          <a:effectLst/>
                        </a:rPr>
                        <a:t> </a:t>
                      </a:r>
                      <a:r>
                        <a:rPr lang="en-AU" sz="800" u="none" strike="noStrike" dirty="0" smtClean="0">
                          <a:effectLst/>
                        </a:rPr>
                        <a:t>Y</a:t>
                      </a:r>
                      <a:endParaRPr lang="en-AU" sz="800" b="0" i="0" u="none" strike="noStrike" dirty="0">
                        <a:effectLst/>
                        <a:latin typeface="Arial"/>
                      </a:endParaRPr>
                    </a:p>
                  </a:txBody>
                  <a:tcPr marL="0" marR="0" marT="0" marB="0" anchor="b"/>
                </a:tc>
                <a:tc>
                  <a:txBody>
                    <a:bodyPr/>
                    <a:lstStyle/>
                    <a:p>
                      <a:pPr algn="ctr" fontAlgn="b"/>
                      <a:r>
                        <a:rPr lang="en-AU" sz="800" u="none" strike="noStrike" dirty="0">
                          <a:effectLst/>
                        </a:rPr>
                        <a:t> </a:t>
                      </a:r>
                      <a:r>
                        <a:rPr lang="en-AU" sz="800" u="none" strike="noStrike" dirty="0" smtClean="0">
                          <a:effectLst/>
                        </a:rPr>
                        <a:t>Y</a:t>
                      </a:r>
                      <a:endParaRPr lang="en-AU" sz="800" b="0" i="0" u="none" strike="noStrike" dirty="0">
                        <a:effectLst/>
                        <a:latin typeface="Arial"/>
                      </a:endParaRPr>
                    </a:p>
                  </a:txBody>
                  <a:tcPr marL="0" marR="0" marT="0" marB="0" anchor="b"/>
                </a:tc>
                <a:tc>
                  <a:txBody>
                    <a:bodyPr/>
                    <a:lstStyle/>
                    <a:p>
                      <a:pPr algn="ctr" fontAlgn="b"/>
                      <a:r>
                        <a:rPr lang="en-AU" sz="800" u="none" strike="noStrike" dirty="0">
                          <a:effectLst/>
                        </a:rPr>
                        <a:t> </a:t>
                      </a:r>
                      <a:r>
                        <a:rPr lang="en-AU" sz="800" u="none" strike="noStrike" dirty="0" smtClean="0">
                          <a:effectLst/>
                        </a:rPr>
                        <a:t>Y</a:t>
                      </a:r>
                      <a:endParaRPr lang="en-AU" sz="800" b="0" i="0" u="none" strike="noStrike" dirty="0">
                        <a:effectLst/>
                        <a:latin typeface="Arial"/>
                      </a:endParaRPr>
                    </a:p>
                  </a:txBody>
                  <a:tcPr marL="0" marR="0" marT="0" marB="0" anchor="b"/>
                </a:tc>
                <a:tc>
                  <a:txBody>
                    <a:bodyPr/>
                    <a:lstStyle/>
                    <a:p>
                      <a:pPr algn="ctr" fontAlgn="b"/>
                      <a:r>
                        <a:rPr lang="en-AU" sz="800" u="none" strike="noStrike" dirty="0">
                          <a:effectLst/>
                        </a:rPr>
                        <a:t> </a:t>
                      </a:r>
                      <a:r>
                        <a:rPr lang="en-AU" sz="800" u="none" strike="noStrike" dirty="0" smtClean="0">
                          <a:effectLst/>
                        </a:rPr>
                        <a:t>2</a:t>
                      </a:r>
                      <a:endParaRPr lang="en-AU" sz="800" b="0" i="0" u="none" strike="noStrike" dirty="0">
                        <a:effectLst/>
                        <a:latin typeface="Arial"/>
                      </a:endParaRPr>
                    </a:p>
                  </a:txBody>
                  <a:tcPr marL="0" marR="0" marT="0" marB="0" anchor="b"/>
                </a:tc>
                <a:tc>
                  <a:txBody>
                    <a:bodyPr/>
                    <a:lstStyle/>
                    <a:p>
                      <a:pPr algn="ctr" fontAlgn="b"/>
                      <a:r>
                        <a:rPr lang="en-AU" sz="800" u="none" strike="noStrike" dirty="0">
                          <a:effectLst/>
                        </a:rPr>
                        <a:t> </a:t>
                      </a:r>
                      <a:r>
                        <a:rPr lang="en-AU" sz="800" u="none" strike="noStrike" dirty="0" smtClean="0">
                          <a:effectLst/>
                        </a:rPr>
                        <a:t>Good</a:t>
                      </a:r>
                      <a:endParaRPr lang="en-AU" sz="800" b="0" i="0" u="none" strike="noStrike" dirty="0">
                        <a:effectLst/>
                        <a:latin typeface="Arial"/>
                      </a:endParaRPr>
                    </a:p>
                  </a:txBody>
                  <a:tcPr marL="0" marR="0" marT="0" marB="0" anchor="b"/>
                </a:tc>
                <a:tc>
                  <a:txBody>
                    <a:bodyPr/>
                    <a:lstStyle/>
                    <a:p>
                      <a:pPr algn="ctr" fontAlgn="b"/>
                      <a:r>
                        <a:rPr lang="en-AU" sz="800" u="none" strike="noStrike" dirty="0">
                          <a:effectLst/>
                        </a:rPr>
                        <a:t> </a:t>
                      </a:r>
                      <a:r>
                        <a:rPr lang="en-AU" sz="800" u="none" strike="noStrike" dirty="0" smtClean="0">
                          <a:effectLst/>
                        </a:rPr>
                        <a:t>Few</a:t>
                      </a:r>
                      <a:endParaRPr lang="en-AU" sz="800" b="0" i="0" u="none" strike="noStrike" dirty="0">
                        <a:effectLst/>
                        <a:latin typeface="Arial"/>
                      </a:endParaRPr>
                    </a:p>
                  </a:txBody>
                  <a:tcPr marL="0" marR="0" marT="0" marB="0" anchor="b"/>
                </a:tc>
                <a:tc>
                  <a:txBody>
                    <a:bodyPr/>
                    <a:lstStyle/>
                    <a:p>
                      <a:pPr algn="ctr" fontAlgn="b"/>
                      <a:r>
                        <a:rPr lang="en-AU" sz="800" u="none" strike="noStrike" dirty="0" smtClean="0">
                          <a:effectLst/>
                        </a:rPr>
                        <a:t>N</a:t>
                      </a:r>
                      <a:r>
                        <a:rPr lang="en-AU" sz="800" u="none" strike="noStrike" dirty="0">
                          <a:effectLst/>
                        </a:rPr>
                        <a:t> </a:t>
                      </a:r>
                      <a:endParaRPr lang="en-AU" sz="800" b="0" i="0" u="none" strike="noStrike" dirty="0">
                        <a:effectLst/>
                        <a:latin typeface="Arial"/>
                      </a:endParaRPr>
                    </a:p>
                  </a:txBody>
                  <a:tcPr marL="0" marR="0" marT="0" marB="0" anchor="b"/>
                </a:tc>
                <a:tc>
                  <a:txBody>
                    <a:bodyPr/>
                    <a:lstStyle/>
                    <a:p>
                      <a:pPr algn="ctr" fontAlgn="b"/>
                      <a:r>
                        <a:rPr lang="en-AU" sz="800" u="none" strike="noStrike" dirty="0">
                          <a:effectLst/>
                        </a:rPr>
                        <a:t> </a:t>
                      </a:r>
                      <a:r>
                        <a:rPr lang="en-AU" sz="800" u="none" strike="noStrike" dirty="0" smtClean="0">
                          <a:effectLst/>
                        </a:rPr>
                        <a:t>N</a:t>
                      </a:r>
                      <a:endParaRPr lang="en-AU" sz="800" b="0" i="0" u="none" strike="noStrike" dirty="0">
                        <a:effectLst/>
                        <a:latin typeface="Arial"/>
                      </a:endParaRPr>
                    </a:p>
                  </a:txBody>
                  <a:tcPr marL="0" marR="0" marT="0" marB="0" anchor="b"/>
                </a:tc>
                <a:tc>
                  <a:txBody>
                    <a:bodyPr/>
                    <a:lstStyle/>
                    <a:p>
                      <a:pPr algn="ctr" fontAlgn="b"/>
                      <a:r>
                        <a:rPr lang="en-AU" sz="800" u="none" strike="noStrike" dirty="0">
                          <a:effectLst/>
                        </a:rPr>
                        <a:t> </a:t>
                      </a:r>
                      <a:r>
                        <a:rPr lang="en-AU" sz="800" u="none" strike="noStrike" dirty="0" smtClean="0">
                          <a:effectLst/>
                        </a:rPr>
                        <a:t>N</a:t>
                      </a:r>
                      <a:endParaRPr lang="en-AU" sz="800" b="0" i="0" u="none" strike="noStrike" dirty="0">
                        <a:effectLst/>
                        <a:latin typeface="Arial"/>
                      </a:endParaRPr>
                    </a:p>
                  </a:txBody>
                  <a:tcPr marL="0" marR="0" marT="0" marB="0" anchor="b"/>
                </a:tc>
                <a:tc>
                  <a:txBody>
                    <a:bodyPr/>
                    <a:lstStyle/>
                    <a:p>
                      <a:pPr algn="ctr" fontAlgn="b"/>
                      <a:r>
                        <a:rPr lang="en-AU" sz="800" u="none" strike="noStrike" dirty="0">
                          <a:effectLst/>
                        </a:rPr>
                        <a:t> </a:t>
                      </a:r>
                      <a:r>
                        <a:rPr lang="en-AU" sz="800" u="none" strike="noStrike" dirty="0" smtClean="0">
                          <a:effectLst/>
                        </a:rPr>
                        <a:t>N</a:t>
                      </a:r>
                      <a:endParaRPr lang="en-AU" sz="800" b="0" i="0" u="none" strike="noStrike" dirty="0">
                        <a:effectLst/>
                        <a:latin typeface="Arial"/>
                      </a:endParaRPr>
                    </a:p>
                  </a:txBody>
                  <a:tcPr marL="0" marR="0" marT="0" marB="0" anchor="b"/>
                </a:tc>
                <a:tc>
                  <a:txBody>
                    <a:bodyPr/>
                    <a:lstStyle/>
                    <a:p>
                      <a:pPr algn="ctr" fontAlgn="b"/>
                      <a:r>
                        <a:rPr lang="en-AU" sz="800" u="none" strike="noStrike" dirty="0" smtClean="0">
                          <a:effectLst/>
                        </a:rPr>
                        <a:t>N</a:t>
                      </a:r>
                      <a:r>
                        <a:rPr lang="en-AU" sz="800" u="none" strike="noStrike" dirty="0">
                          <a:effectLst/>
                        </a:rPr>
                        <a:t> </a:t>
                      </a:r>
                      <a:endParaRPr lang="en-AU" sz="800" b="0" i="0" u="none" strike="noStrike" dirty="0">
                        <a:effectLst/>
                        <a:latin typeface="Arial"/>
                      </a:endParaRPr>
                    </a:p>
                  </a:txBody>
                  <a:tcPr marL="0" marR="0" marT="0" marB="0" anchor="b"/>
                </a:tc>
                <a:tc>
                  <a:txBody>
                    <a:bodyPr/>
                    <a:lstStyle/>
                    <a:p>
                      <a:pPr algn="ctr" fontAlgn="b"/>
                      <a:r>
                        <a:rPr lang="en-AU" sz="800" u="none" strike="noStrike" dirty="0" smtClean="0">
                          <a:effectLst/>
                        </a:rPr>
                        <a:t>Took  7 Frames Honey (17kg)  </a:t>
                      </a:r>
                      <a:r>
                        <a:rPr lang="en-AU" sz="800" u="none" strike="noStrike" dirty="0" err="1" smtClean="0">
                          <a:effectLst/>
                        </a:rPr>
                        <a:t>Q+Brood</a:t>
                      </a:r>
                      <a:r>
                        <a:rPr lang="en-AU" sz="800" u="none" strike="noStrike" dirty="0" smtClean="0">
                          <a:effectLst/>
                        </a:rPr>
                        <a:t> good</a:t>
                      </a:r>
                      <a:r>
                        <a:rPr lang="en-AU" sz="800" u="none" strike="noStrike" dirty="0">
                          <a:effectLst/>
                        </a:rPr>
                        <a:t> </a:t>
                      </a:r>
                      <a:endParaRPr lang="en-AU" sz="800" b="0" i="0" u="none" strike="noStrike" dirty="0">
                        <a:effectLst/>
                        <a:latin typeface="Arial"/>
                      </a:endParaRPr>
                    </a:p>
                  </a:txBody>
                  <a:tcPr marL="0" marR="0" marT="0" marB="0" anchor="b"/>
                </a:tc>
              </a:tr>
              <a:tr h="278445">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r>
              <a:tr h="278445">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r>
              <a:tr h="278445">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r>
              <a:tr h="278445">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r>
              <a:tr h="278445">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vert="vert" anchor="b"/>
                </a:tc>
              </a:tr>
              <a:tr h="614793">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a:effectLst/>
                        </a:rPr>
                        <a:t> </a:t>
                      </a:r>
                      <a:endParaRPr lang="en-AU" sz="800" b="0" i="0" u="none" strike="noStrike">
                        <a:effectLst/>
                        <a:latin typeface="Arial"/>
                      </a:endParaRPr>
                    </a:p>
                  </a:txBody>
                  <a:tcPr marL="0" marR="0" marT="0" marB="0" anchor="b"/>
                </a:tc>
                <a:tc>
                  <a:txBody>
                    <a:bodyPr/>
                    <a:lstStyle/>
                    <a:p>
                      <a:pPr algn="ctr" fontAlgn="b"/>
                      <a:r>
                        <a:rPr lang="en-AU" sz="800" u="none" strike="noStrike" dirty="0">
                          <a:effectLst/>
                        </a:rPr>
                        <a:t> </a:t>
                      </a:r>
                      <a:endParaRPr lang="en-AU" sz="800" b="0" i="0" u="none" strike="noStrike" dirty="0">
                        <a:effectLst/>
                        <a:latin typeface="Arial"/>
                      </a:endParaRPr>
                    </a:p>
                  </a:txBody>
                  <a:tcPr marL="0" marR="0" marT="0" marB="0" anchor="b"/>
                </a:tc>
              </a:tr>
            </a:tbl>
          </a:graphicData>
        </a:graphic>
      </p:graphicFrame>
      <p:sp>
        <p:nvSpPr>
          <p:cNvPr id="3" name="TextBox 2"/>
          <p:cNvSpPr txBox="1"/>
          <p:nvPr/>
        </p:nvSpPr>
        <p:spPr>
          <a:xfrm>
            <a:off x="2051720" y="188640"/>
            <a:ext cx="5184576" cy="369332"/>
          </a:xfrm>
          <a:prstGeom prst="rect">
            <a:avLst/>
          </a:prstGeom>
          <a:noFill/>
        </p:spPr>
        <p:txBody>
          <a:bodyPr wrap="square" rtlCol="0">
            <a:spAutoFit/>
          </a:bodyPr>
          <a:lstStyle/>
          <a:p>
            <a:pPr algn="ctr"/>
            <a:r>
              <a:rPr lang="en-AU" dirty="0" smtClean="0"/>
              <a:t>Hive Records</a:t>
            </a:r>
            <a:endParaRPr lang="en-AU" dirty="0"/>
          </a:p>
        </p:txBody>
      </p:sp>
      <p:sp>
        <p:nvSpPr>
          <p:cNvPr id="5" name="Slide Number Placeholder 4"/>
          <p:cNvSpPr>
            <a:spLocks noGrp="1"/>
          </p:cNvSpPr>
          <p:nvPr>
            <p:ph type="sldNum" sz="quarter" idx="12"/>
          </p:nvPr>
        </p:nvSpPr>
        <p:spPr/>
        <p:txBody>
          <a:bodyPr/>
          <a:lstStyle/>
          <a:p>
            <a:fld id="{98460B93-C11F-48D5-9A3E-7EBC2510ADC9}" type="slidenum">
              <a:rPr lang="en-AU" smtClean="0"/>
              <a:t>36</a:t>
            </a:fld>
            <a:endParaRPr lang="en-AU"/>
          </a:p>
        </p:txBody>
      </p:sp>
      <p:sp>
        <p:nvSpPr>
          <p:cNvPr id="6" name="TextBox 5"/>
          <p:cNvSpPr txBox="1"/>
          <p:nvPr/>
        </p:nvSpPr>
        <p:spPr>
          <a:xfrm>
            <a:off x="2051720" y="5589240"/>
            <a:ext cx="5616624" cy="646331"/>
          </a:xfrm>
          <a:prstGeom prst="rect">
            <a:avLst/>
          </a:prstGeom>
          <a:noFill/>
        </p:spPr>
        <p:txBody>
          <a:bodyPr wrap="square" rtlCol="0">
            <a:spAutoFit/>
          </a:bodyPr>
          <a:lstStyle/>
          <a:p>
            <a:pPr algn="ctr"/>
            <a:r>
              <a:rPr lang="en-AU" b="1" dirty="0"/>
              <a:t>An important aspect of successful </a:t>
            </a:r>
            <a:r>
              <a:rPr lang="en-AU" b="1" dirty="0">
                <a:hlinkClick r:id="rId3" tooltip="Beekeeping"/>
              </a:rPr>
              <a:t>beekeeping</a:t>
            </a:r>
            <a:r>
              <a:rPr lang="en-AU" b="1" dirty="0"/>
              <a:t> is that of keeping accurate records. </a:t>
            </a:r>
            <a:endParaRPr lang="en-AU" dirty="0"/>
          </a:p>
        </p:txBody>
      </p:sp>
    </p:spTree>
    <p:extLst>
      <p:ext uri="{BB962C8B-B14F-4D97-AF65-F5344CB8AC3E}">
        <p14:creationId xmlns:p14="http://schemas.microsoft.com/office/powerpoint/2010/main" val="1963115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1772407"/>
              </p:ext>
            </p:extLst>
          </p:nvPr>
        </p:nvGraphicFramePr>
        <p:xfrm>
          <a:off x="395537" y="404664"/>
          <a:ext cx="8064896" cy="3724965"/>
        </p:xfrm>
        <a:graphic>
          <a:graphicData uri="http://schemas.openxmlformats.org/drawingml/2006/table">
            <a:tbl>
              <a:tblPr>
                <a:tableStyleId>{5C22544A-7EE6-4342-B048-85BDC9FD1C3A}</a:tableStyleId>
              </a:tblPr>
              <a:tblGrid>
                <a:gridCol w="1656184"/>
                <a:gridCol w="377012"/>
                <a:gridCol w="591127"/>
                <a:gridCol w="591127"/>
                <a:gridCol w="591127"/>
                <a:gridCol w="862060"/>
                <a:gridCol w="677334"/>
                <a:gridCol w="591127"/>
                <a:gridCol w="591127"/>
                <a:gridCol w="591127"/>
                <a:gridCol w="591127"/>
                <a:gridCol w="354417"/>
              </a:tblGrid>
              <a:tr h="267955">
                <a:tc>
                  <a:txBody>
                    <a:bodyPr/>
                    <a:lstStyle/>
                    <a:p>
                      <a:pPr algn="l" fontAlgn="b"/>
                      <a:endParaRPr lang="en-AU" sz="1100" b="0" i="0" u="none" strike="noStrike" dirty="0">
                        <a:solidFill>
                          <a:srgbClr val="000000"/>
                        </a:solidFill>
                        <a:effectLst/>
                        <a:latin typeface="Calibri"/>
                      </a:endParaRPr>
                    </a:p>
                  </a:txBody>
                  <a:tcPr marL="9240" marR="9240" marT="9240" marB="0" anchor="b">
                    <a:solidFill>
                      <a:srgbClr val="F8FAE4"/>
                    </a:solidFill>
                  </a:tcPr>
                </a:tc>
                <a:tc>
                  <a:txBody>
                    <a:bodyPr/>
                    <a:lstStyle/>
                    <a:p>
                      <a:pPr algn="l" fontAlgn="b"/>
                      <a:endParaRPr lang="en-AU" sz="1100" b="0" i="0" u="none" strike="noStrike" dirty="0">
                        <a:solidFill>
                          <a:srgbClr val="000000"/>
                        </a:solidFill>
                        <a:effectLst/>
                        <a:latin typeface="Calibri"/>
                      </a:endParaRPr>
                    </a:p>
                  </a:txBody>
                  <a:tcPr marL="9240" marR="9240" marT="9240" marB="0" anchor="b">
                    <a:solidFill>
                      <a:srgbClr val="F8FAE4"/>
                    </a:solidFill>
                  </a:tcPr>
                </a:tc>
                <a:tc>
                  <a:txBody>
                    <a:bodyPr/>
                    <a:lstStyle/>
                    <a:p>
                      <a:pPr algn="l" fontAlgn="b"/>
                      <a:endParaRPr lang="en-AU" sz="1100" b="0" i="0" u="none" strike="noStrike" dirty="0">
                        <a:solidFill>
                          <a:srgbClr val="000000"/>
                        </a:solidFill>
                        <a:effectLst/>
                        <a:latin typeface="Calibri"/>
                      </a:endParaRPr>
                    </a:p>
                  </a:txBody>
                  <a:tcPr marL="9240" marR="9240" marT="9240" marB="0" anchor="b">
                    <a:solidFill>
                      <a:srgbClr val="F8FAE4"/>
                    </a:solidFill>
                  </a:tcPr>
                </a:tc>
                <a:tc>
                  <a:txBody>
                    <a:bodyPr/>
                    <a:lstStyle/>
                    <a:p>
                      <a:pPr algn="l" fontAlgn="b"/>
                      <a:endParaRPr lang="en-AU" sz="1100" b="0" i="0" u="none" strike="noStrike">
                        <a:solidFill>
                          <a:srgbClr val="000000"/>
                        </a:solidFill>
                        <a:effectLst/>
                        <a:latin typeface="Calibri"/>
                      </a:endParaRPr>
                    </a:p>
                  </a:txBody>
                  <a:tcPr marL="9240" marR="9240" marT="9240" marB="0" anchor="b">
                    <a:solidFill>
                      <a:srgbClr val="F8FAE4"/>
                    </a:solidFill>
                  </a:tcPr>
                </a:tc>
                <a:tc gridSpan="3">
                  <a:txBody>
                    <a:bodyPr/>
                    <a:lstStyle/>
                    <a:p>
                      <a:pPr algn="l" fontAlgn="b"/>
                      <a:r>
                        <a:rPr lang="en-AU" sz="1600" b="1" u="sng" strike="noStrike" dirty="0">
                          <a:effectLst/>
                        </a:rPr>
                        <a:t>Hive Inspection Sheet</a:t>
                      </a:r>
                      <a:endParaRPr lang="en-AU" sz="1600" b="1" i="0" u="sng" strike="noStrike" dirty="0">
                        <a:solidFill>
                          <a:srgbClr val="000000"/>
                        </a:solidFill>
                        <a:effectLst/>
                        <a:latin typeface="Calibri"/>
                      </a:endParaRPr>
                    </a:p>
                  </a:txBody>
                  <a:tcPr marL="9240" marR="9240" marT="9240" marB="0" anchor="b">
                    <a:solidFill>
                      <a:srgbClr val="F8FAE4"/>
                    </a:solidFill>
                  </a:tcPr>
                </a:tc>
                <a:tc hMerge="1">
                  <a:txBody>
                    <a:bodyPr/>
                    <a:lstStyle/>
                    <a:p>
                      <a:endParaRPr lang="en-AU"/>
                    </a:p>
                  </a:txBody>
                  <a:tcPr/>
                </a:tc>
                <a:tc hMerge="1">
                  <a:txBody>
                    <a:bodyPr/>
                    <a:lstStyle/>
                    <a:p>
                      <a:endParaRPr lang="en-AU"/>
                    </a:p>
                  </a:txBody>
                  <a:tcPr/>
                </a:tc>
                <a:tc>
                  <a:txBody>
                    <a:bodyPr/>
                    <a:lstStyle/>
                    <a:p>
                      <a:pPr algn="l" fontAlgn="b"/>
                      <a:endParaRPr lang="en-AU" sz="1100" b="0" i="0" u="none" strike="noStrike">
                        <a:solidFill>
                          <a:srgbClr val="000000"/>
                        </a:solidFill>
                        <a:effectLst/>
                        <a:latin typeface="Calibri"/>
                      </a:endParaRPr>
                    </a:p>
                  </a:txBody>
                  <a:tcPr marL="9240" marR="9240" marT="9240" marB="0" anchor="b">
                    <a:solidFill>
                      <a:srgbClr val="F8FAE4"/>
                    </a:solidFill>
                  </a:tcPr>
                </a:tc>
                <a:tc>
                  <a:txBody>
                    <a:bodyPr/>
                    <a:lstStyle/>
                    <a:p>
                      <a:pPr algn="l" fontAlgn="b"/>
                      <a:endParaRPr lang="en-AU" sz="1100" b="0" i="0" u="none" strike="noStrike">
                        <a:solidFill>
                          <a:srgbClr val="000000"/>
                        </a:solidFill>
                        <a:effectLst/>
                        <a:latin typeface="Calibri"/>
                      </a:endParaRPr>
                    </a:p>
                  </a:txBody>
                  <a:tcPr marL="9240" marR="9240" marT="9240" marB="0" anchor="b">
                    <a:solidFill>
                      <a:srgbClr val="F8FAE4"/>
                    </a:solidFill>
                  </a:tcPr>
                </a:tc>
                <a:tc>
                  <a:txBody>
                    <a:bodyPr/>
                    <a:lstStyle/>
                    <a:p>
                      <a:pPr algn="l" fontAlgn="b"/>
                      <a:endParaRPr lang="en-AU" sz="1100" b="0" i="0" u="none" strike="noStrike">
                        <a:solidFill>
                          <a:srgbClr val="000000"/>
                        </a:solidFill>
                        <a:effectLst/>
                        <a:latin typeface="Calibri"/>
                      </a:endParaRPr>
                    </a:p>
                  </a:txBody>
                  <a:tcPr marL="9240" marR="9240" marT="9240" marB="0" anchor="b">
                    <a:solidFill>
                      <a:srgbClr val="F8FAE4"/>
                    </a:solidFill>
                  </a:tcPr>
                </a:tc>
                <a:tc>
                  <a:txBody>
                    <a:bodyPr/>
                    <a:lstStyle/>
                    <a:p>
                      <a:pPr algn="l" fontAlgn="b"/>
                      <a:endParaRPr lang="en-AU" sz="1100" b="0" i="0" u="none" strike="noStrike">
                        <a:solidFill>
                          <a:srgbClr val="000000"/>
                        </a:solidFill>
                        <a:effectLst/>
                        <a:latin typeface="Calibri"/>
                      </a:endParaRPr>
                    </a:p>
                  </a:txBody>
                  <a:tcPr marL="9240" marR="9240" marT="9240" marB="0" anchor="b">
                    <a:solidFill>
                      <a:srgbClr val="F8FAE4"/>
                    </a:solidFill>
                  </a:tcPr>
                </a:tc>
                <a:tc>
                  <a:txBody>
                    <a:bodyPr/>
                    <a:lstStyle/>
                    <a:p>
                      <a:pPr algn="l" fontAlgn="b"/>
                      <a:endParaRPr lang="en-AU" sz="1100" b="0" i="0" u="none" strike="noStrike">
                        <a:solidFill>
                          <a:srgbClr val="000000"/>
                        </a:solidFill>
                        <a:effectLst/>
                        <a:latin typeface="Calibri"/>
                      </a:endParaRPr>
                    </a:p>
                  </a:txBody>
                  <a:tcPr marL="9240" marR="9240" marT="9240" marB="0" anchor="b">
                    <a:solidFill>
                      <a:srgbClr val="F8FAE4"/>
                    </a:solidFill>
                  </a:tcPr>
                </a:tc>
              </a:tr>
              <a:tr h="304914">
                <a:tc>
                  <a:txBody>
                    <a:bodyPr/>
                    <a:lstStyle/>
                    <a:p>
                      <a:pPr algn="ctr" fontAlgn="b"/>
                      <a:r>
                        <a:rPr lang="en-AU" sz="1400" b="1" u="sng" strike="noStrike" dirty="0">
                          <a:effectLst/>
                        </a:rPr>
                        <a:t>Hive No.  ……..</a:t>
                      </a:r>
                      <a:endParaRPr lang="en-AU" sz="1400" b="1" i="0" u="sng" strike="noStrike" dirty="0">
                        <a:solidFill>
                          <a:srgbClr val="000000"/>
                        </a:solidFill>
                        <a:effectLst/>
                        <a:latin typeface="Calibri"/>
                      </a:endParaRPr>
                    </a:p>
                  </a:txBody>
                  <a:tcPr marL="9240" marR="9240" marT="9240" marB="0" anchor="b">
                    <a:solidFill>
                      <a:srgbClr val="F8FAE4"/>
                    </a:solidFill>
                  </a:tcPr>
                </a:tc>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240" marR="9240" marT="9240" marB="0" anchor="b">
                    <a:solidFill>
                      <a:srgbClr val="F8FAE4"/>
                    </a:solidFill>
                  </a:tcPr>
                </a:tc>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240" marR="9240" marT="9240" marB="0" anchor="b">
                    <a:solidFill>
                      <a:srgbClr val="F8FAE4"/>
                    </a:solidFill>
                  </a:tcPr>
                </a:tc>
                <a:tc>
                  <a:txBody>
                    <a:bodyPr/>
                    <a:lstStyle/>
                    <a:p>
                      <a:pPr algn="ctr" rtl="0" fontAlgn="ctr"/>
                      <a:r>
                        <a:rPr lang="en-AU" sz="800" u="none" strike="noStrike" dirty="0">
                          <a:effectLst/>
                        </a:rPr>
                        <a:t> </a:t>
                      </a:r>
                      <a:endParaRPr lang="en-AU" sz="800" b="0" i="0" u="none" strike="noStrike" dirty="0">
                        <a:solidFill>
                          <a:srgbClr val="000000"/>
                        </a:solidFill>
                        <a:effectLst/>
                        <a:latin typeface="Calibri"/>
                      </a:endParaRPr>
                    </a:p>
                  </a:txBody>
                  <a:tcPr marL="9240" marR="9240" marT="9240" marB="0" anchor="ctr">
                    <a:solidFill>
                      <a:srgbClr val="F8FAE4"/>
                    </a:solidFill>
                  </a:tcPr>
                </a:tc>
                <a:tc>
                  <a:txBody>
                    <a:bodyPr/>
                    <a:lstStyle/>
                    <a:p>
                      <a:pPr algn="l" rtl="0" fontAlgn="ctr"/>
                      <a:r>
                        <a:rPr lang="en-AU" sz="1400" u="none" strike="noStrike" dirty="0">
                          <a:effectLst/>
                        </a:rPr>
                        <a:t>Date</a:t>
                      </a:r>
                      <a:endParaRPr lang="en-AU" sz="1400" b="0" i="0" u="none" strike="noStrike" dirty="0">
                        <a:solidFill>
                          <a:srgbClr val="000000"/>
                        </a:solidFill>
                        <a:effectLst/>
                        <a:latin typeface="Calibri"/>
                      </a:endParaRPr>
                    </a:p>
                  </a:txBody>
                  <a:tcPr marL="9240" marR="9240" marT="9240" marB="0" anchor="ctr">
                    <a:solidFill>
                      <a:srgbClr val="F8FAE4"/>
                    </a:solidFill>
                  </a:tcPr>
                </a:tc>
                <a:tc>
                  <a:txBody>
                    <a:bodyPr/>
                    <a:lstStyle/>
                    <a:p>
                      <a:pPr algn="ctr" fontAlgn="ctr"/>
                      <a:r>
                        <a:rPr lang="en-AU" sz="1700" u="none" strike="noStrike" dirty="0">
                          <a:effectLst/>
                        </a:rPr>
                        <a:t>  /   </a:t>
                      </a:r>
                      <a:endParaRPr lang="en-AU" sz="1700" b="0" i="0" u="none" strike="noStrike" dirty="0">
                        <a:solidFill>
                          <a:srgbClr val="000000"/>
                        </a:solidFill>
                        <a:effectLst/>
                        <a:latin typeface="Arial"/>
                      </a:endParaRPr>
                    </a:p>
                  </a:txBody>
                  <a:tcPr marL="9240" marR="9240" marT="9240" marB="0" anchor="ctr">
                    <a:solidFill>
                      <a:srgbClr val="F8FAE4"/>
                    </a:solidFill>
                  </a:tcPr>
                </a:tc>
                <a:tc>
                  <a:txBody>
                    <a:bodyPr/>
                    <a:lstStyle/>
                    <a:p>
                      <a:pPr algn="l" fontAlgn="ctr"/>
                      <a:r>
                        <a:rPr lang="en-AU" sz="1700" u="none" strike="noStrike" dirty="0">
                          <a:effectLst/>
                        </a:rPr>
                        <a:t>/</a:t>
                      </a:r>
                      <a:endParaRPr lang="en-AU" sz="1700" b="0" i="0" u="none" strike="noStrike" dirty="0">
                        <a:solidFill>
                          <a:srgbClr val="000000"/>
                        </a:solidFill>
                        <a:effectLst/>
                        <a:latin typeface="Arial"/>
                      </a:endParaRPr>
                    </a:p>
                  </a:txBody>
                  <a:tcPr marL="9240" marR="9240" marT="9240" marB="0" anchor="ctr">
                    <a:solidFill>
                      <a:srgbClr val="F8FAE4"/>
                    </a:solidFill>
                  </a:tcPr>
                </a:tc>
                <a:tc>
                  <a:txBody>
                    <a:bodyPr/>
                    <a:lstStyle/>
                    <a:p>
                      <a:pPr algn="ctr" fontAlgn="ctr"/>
                      <a:r>
                        <a:rPr lang="en-AU" sz="1700" u="none" strike="noStrike" dirty="0">
                          <a:effectLst/>
                        </a:rPr>
                        <a:t> </a:t>
                      </a:r>
                      <a:endParaRPr lang="en-AU" sz="1700" b="0" i="0" u="none" strike="noStrike" dirty="0">
                        <a:solidFill>
                          <a:srgbClr val="000000"/>
                        </a:solidFill>
                        <a:effectLst/>
                        <a:latin typeface="Arial"/>
                      </a:endParaRPr>
                    </a:p>
                  </a:txBody>
                  <a:tcPr marL="9240" marR="9240" marT="9240" marB="0" anchor="ctr">
                    <a:solidFill>
                      <a:srgbClr val="F8FAE4"/>
                    </a:solidFill>
                  </a:tcPr>
                </a:tc>
                <a:tc>
                  <a:txBody>
                    <a:bodyPr/>
                    <a:lstStyle/>
                    <a:p>
                      <a:pPr algn="l" rtl="0" fontAlgn="ctr"/>
                      <a:r>
                        <a:rPr lang="en-AU" sz="800" u="none" strike="noStrike" dirty="0">
                          <a:effectLst/>
                        </a:rPr>
                        <a:t> </a:t>
                      </a:r>
                      <a:endParaRPr lang="en-AU" sz="1200" b="1" i="0" u="none" strike="noStrike" dirty="0">
                        <a:solidFill>
                          <a:srgbClr val="000000"/>
                        </a:solidFill>
                        <a:effectLst/>
                        <a:latin typeface="Calibri"/>
                      </a:endParaRPr>
                    </a:p>
                  </a:txBody>
                  <a:tcPr marL="9240" marR="9240" marT="9240" marB="0" anchor="ctr">
                    <a:solidFill>
                      <a:srgbClr val="F8FAE4"/>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AU" sz="800" u="none" strike="noStrike" dirty="0">
                          <a:effectLst/>
                        </a:rPr>
                        <a:t> </a:t>
                      </a:r>
                      <a:endParaRPr lang="en-AU" sz="800" b="0" i="0" u="none" strike="noStrike" dirty="0">
                        <a:solidFill>
                          <a:srgbClr val="000000"/>
                        </a:solidFill>
                        <a:effectLst/>
                        <a:latin typeface="Calibri"/>
                      </a:endParaRPr>
                    </a:p>
                  </a:txBody>
                  <a:tcPr marL="9240" marR="9240" marT="9240" marB="0" anchor="ctr">
                    <a:solidFill>
                      <a:srgbClr val="F8FAE4"/>
                    </a:solidFill>
                  </a:tcPr>
                </a:tc>
                <a:tc hMerge="1">
                  <a:txBody>
                    <a:bodyPr/>
                    <a:lstStyle/>
                    <a:p>
                      <a:endParaRPr lang="en-AU"/>
                    </a:p>
                  </a:txBody>
                  <a:tcPr/>
                </a:tc>
                <a:tc>
                  <a:txBody>
                    <a:bodyPr/>
                    <a:lstStyle/>
                    <a:p>
                      <a:pPr algn="l" fontAlgn="b"/>
                      <a:endParaRPr lang="en-AU" sz="1100" b="0" i="0" u="none" strike="noStrike">
                        <a:solidFill>
                          <a:srgbClr val="000000"/>
                        </a:solidFill>
                        <a:effectLst/>
                        <a:latin typeface="Calibri"/>
                      </a:endParaRPr>
                    </a:p>
                  </a:txBody>
                  <a:tcPr marL="9240" marR="9240" marT="9240" marB="0" anchor="b">
                    <a:solidFill>
                      <a:srgbClr val="F8FAE4"/>
                    </a:solidFill>
                  </a:tcPr>
                </a:tc>
              </a:tr>
              <a:tr h="203276">
                <a:tc>
                  <a:txBody>
                    <a:bodyPr/>
                    <a:lstStyle/>
                    <a:p>
                      <a:pPr algn="ctr" fontAlgn="b"/>
                      <a:r>
                        <a:rPr lang="en-AU" sz="1100" b="1" u="sng" strike="noStrike" dirty="0">
                          <a:effectLst/>
                        </a:rPr>
                        <a:t>Brood Box Configuration</a:t>
                      </a:r>
                      <a:endParaRPr lang="en-AU" sz="1100" b="1" i="0" u="sng" strike="noStrike" dirty="0">
                        <a:solidFill>
                          <a:srgbClr val="000000"/>
                        </a:solidFill>
                        <a:effectLst/>
                        <a:latin typeface="Calibri"/>
                      </a:endParaRPr>
                    </a:p>
                  </a:txBody>
                  <a:tcPr marL="9240" marR="9240" marT="9240" marB="0" anchor="b">
                    <a:solidFill>
                      <a:srgbClr val="F8FAE4"/>
                    </a:solidFill>
                  </a:tcPr>
                </a:tc>
                <a:tc>
                  <a:txBody>
                    <a:bodyPr/>
                    <a:lstStyle/>
                    <a:p>
                      <a:pPr algn="ctr" fontAlgn="ctr"/>
                      <a:r>
                        <a:rPr lang="en-AU" sz="1100" b="1" u="sng" strike="noStrike" dirty="0">
                          <a:effectLst/>
                        </a:rPr>
                        <a:t>1</a:t>
                      </a:r>
                      <a:endParaRPr lang="en-AU" sz="1100" b="1" i="0" u="sng" strike="noStrike" dirty="0">
                        <a:solidFill>
                          <a:srgbClr val="000000"/>
                        </a:solidFill>
                        <a:effectLst/>
                        <a:latin typeface="Calibri"/>
                      </a:endParaRPr>
                    </a:p>
                  </a:txBody>
                  <a:tcPr marL="9240" marR="9240" marT="9240" marB="0" anchor="ctr">
                    <a:solidFill>
                      <a:srgbClr val="F8FAE4"/>
                    </a:solidFill>
                  </a:tcPr>
                </a:tc>
                <a:tc>
                  <a:txBody>
                    <a:bodyPr/>
                    <a:lstStyle/>
                    <a:p>
                      <a:pPr algn="ctr" fontAlgn="ctr"/>
                      <a:r>
                        <a:rPr lang="en-AU" sz="1100" b="1" u="sng" strike="noStrike" dirty="0">
                          <a:effectLst/>
                        </a:rPr>
                        <a:t>2</a:t>
                      </a:r>
                      <a:endParaRPr lang="en-AU" sz="1100" b="1" i="0" u="sng" strike="noStrike" dirty="0">
                        <a:solidFill>
                          <a:srgbClr val="000000"/>
                        </a:solidFill>
                        <a:effectLst/>
                        <a:latin typeface="Calibri"/>
                      </a:endParaRPr>
                    </a:p>
                  </a:txBody>
                  <a:tcPr marL="9240" marR="9240" marT="9240" marB="0" anchor="ctr">
                    <a:solidFill>
                      <a:srgbClr val="F8FAE4"/>
                    </a:solidFill>
                  </a:tcPr>
                </a:tc>
                <a:tc>
                  <a:txBody>
                    <a:bodyPr/>
                    <a:lstStyle/>
                    <a:p>
                      <a:pPr algn="ctr" fontAlgn="ctr"/>
                      <a:r>
                        <a:rPr lang="en-AU" sz="1100" b="1" u="sng" strike="noStrike" dirty="0">
                          <a:effectLst/>
                        </a:rPr>
                        <a:t>3</a:t>
                      </a:r>
                      <a:endParaRPr lang="en-AU" sz="1100" b="1" i="0" u="sng" strike="noStrike" dirty="0">
                        <a:solidFill>
                          <a:srgbClr val="000000"/>
                        </a:solidFill>
                        <a:effectLst/>
                        <a:latin typeface="Calibri"/>
                      </a:endParaRPr>
                    </a:p>
                  </a:txBody>
                  <a:tcPr marL="9240" marR="9240" marT="9240" marB="0" anchor="ctr">
                    <a:solidFill>
                      <a:srgbClr val="F8FAE4"/>
                    </a:solidFill>
                  </a:tcPr>
                </a:tc>
                <a:tc>
                  <a:txBody>
                    <a:bodyPr/>
                    <a:lstStyle/>
                    <a:p>
                      <a:pPr algn="ctr" fontAlgn="ctr"/>
                      <a:r>
                        <a:rPr lang="en-AU" sz="1100" b="1" u="sng" strike="noStrike" dirty="0">
                          <a:effectLst/>
                        </a:rPr>
                        <a:t>4</a:t>
                      </a:r>
                      <a:endParaRPr lang="en-AU" sz="1100" b="1" i="0" u="sng" strike="noStrike" dirty="0">
                        <a:solidFill>
                          <a:srgbClr val="000000"/>
                        </a:solidFill>
                        <a:effectLst/>
                        <a:latin typeface="Calibri"/>
                      </a:endParaRPr>
                    </a:p>
                  </a:txBody>
                  <a:tcPr marL="9240" marR="9240" marT="9240" marB="0" anchor="ctr">
                    <a:solidFill>
                      <a:srgbClr val="F8FAE4"/>
                    </a:solidFill>
                  </a:tcPr>
                </a:tc>
                <a:tc>
                  <a:txBody>
                    <a:bodyPr/>
                    <a:lstStyle/>
                    <a:p>
                      <a:pPr algn="ctr" fontAlgn="ctr"/>
                      <a:r>
                        <a:rPr lang="en-AU" sz="1100" b="1" u="sng" strike="noStrike">
                          <a:effectLst/>
                        </a:rPr>
                        <a:t>5</a:t>
                      </a:r>
                      <a:endParaRPr lang="en-AU" sz="1100" b="1" i="0" u="sng" strike="noStrike">
                        <a:solidFill>
                          <a:srgbClr val="000000"/>
                        </a:solidFill>
                        <a:effectLst/>
                        <a:latin typeface="Calibri"/>
                      </a:endParaRPr>
                    </a:p>
                  </a:txBody>
                  <a:tcPr marL="9240" marR="9240" marT="9240" marB="0" anchor="ctr">
                    <a:solidFill>
                      <a:srgbClr val="F8FAE4"/>
                    </a:solidFill>
                  </a:tcPr>
                </a:tc>
                <a:tc>
                  <a:txBody>
                    <a:bodyPr/>
                    <a:lstStyle/>
                    <a:p>
                      <a:pPr algn="ctr" fontAlgn="ctr"/>
                      <a:r>
                        <a:rPr lang="en-AU" sz="1100" b="1" u="sng" strike="noStrike">
                          <a:effectLst/>
                        </a:rPr>
                        <a:t>6</a:t>
                      </a:r>
                      <a:endParaRPr lang="en-AU" sz="1100" b="1" i="0" u="sng" strike="noStrike">
                        <a:solidFill>
                          <a:srgbClr val="000000"/>
                        </a:solidFill>
                        <a:effectLst/>
                        <a:latin typeface="Calibri"/>
                      </a:endParaRPr>
                    </a:p>
                  </a:txBody>
                  <a:tcPr marL="9240" marR="9240" marT="9240" marB="0" anchor="ctr">
                    <a:solidFill>
                      <a:srgbClr val="F8FAE4"/>
                    </a:solidFill>
                  </a:tcPr>
                </a:tc>
                <a:tc>
                  <a:txBody>
                    <a:bodyPr/>
                    <a:lstStyle/>
                    <a:p>
                      <a:pPr algn="ctr" fontAlgn="ctr"/>
                      <a:r>
                        <a:rPr lang="en-AU" sz="1100" b="1" u="sng" strike="noStrike">
                          <a:effectLst/>
                        </a:rPr>
                        <a:t>7</a:t>
                      </a:r>
                      <a:endParaRPr lang="en-AU" sz="1100" b="1" i="0" u="sng" strike="noStrike">
                        <a:solidFill>
                          <a:srgbClr val="000000"/>
                        </a:solidFill>
                        <a:effectLst/>
                        <a:latin typeface="Calibri"/>
                      </a:endParaRPr>
                    </a:p>
                  </a:txBody>
                  <a:tcPr marL="9240" marR="9240" marT="9240" marB="0" anchor="ctr">
                    <a:solidFill>
                      <a:srgbClr val="F8FAE4"/>
                    </a:solidFill>
                  </a:tcPr>
                </a:tc>
                <a:tc>
                  <a:txBody>
                    <a:bodyPr/>
                    <a:lstStyle/>
                    <a:p>
                      <a:pPr algn="ctr" fontAlgn="ctr"/>
                      <a:r>
                        <a:rPr lang="en-AU" sz="1100" b="1" u="sng" strike="noStrike">
                          <a:effectLst/>
                        </a:rPr>
                        <a:t>8</a:t>
                      </a:r>
                      <a:endParaRPr lang="en-AU" sz="1100" b="1" i="0" u="sng" strike="noStrike">
                        <a:solidFill>
                          <a:srgbClr val="000000"/>
                        </a:solidFill>
                        <a:effectLst/>
                        <a:latin typeface="Calibri"/>
                      </a:endParaRPr>
                    </a:p>
                  </a:txBody>
                  <a:tcPr marL="9240" marR="9240" marT="9240" marB="0" anchor="ctr">
                    <a:solidFill>
                      <a:srgbClr val="F8FAE4"/>
                    </a:solidFill>
                  </a:tcPr>
                </a:tc>
                <a:tc>
                  <a:txBody>
                    <a:bodyPr/>
                    <a:lstStyle/>
                    <a:p>
                      <a:pPr algn="ctr" fontAlgn="ctr"/>
                      <a:r>
                        <a:rPr lang="en-AU" sz="1100" b="1" u="sng" strike="noStrike">
                          <a:effectLst/>
                        </a:rPr>
                        <a:t>9</a:t>
                      </a:r>
                      <a:endParaRPr lang="en-AU" sz="1100" b="1" i="0" u="sng" strike="noStrike">
                        <a:solidFill>
                          <a:srgbClr val="000000"/>
                        </a:solidFill>
                        <a:effectLst/>
                        <a:latin typeface="Calibri"/>
                      </a:endParaRPr>
                    </a:p>
                  </a:txBody>
                  <a:tcPr marL="9240" marR="9240" marT="9240" marB="0" anchor="ctr">
                    <a:solidFill>
                      <a:srgbClr val="F8FAE4"/>
                    </a:solidFill>
                  </a:tcPr>
                </a:tc>
                <a:tc>
                  <a:txBody>
                    <a:bodyPr/>
                    <a:lstStyle/>
                    <a:p>
                      <a:pPr algn="ctr" fontAlgn="ctr"/>
                      <a:r>
                        <a:rPr lang="en-AU" sz="1100" b="1" u="sng" strike="noStrike" dirty="0">
                          <a:effectLst/>
                        </a:rPr>
                        <a:t>10</a:t>
                      </a:r>
                      <a:endParaRPr lang="en-AU" sz="1100" b="1" i="0" u="sng" strike="noStrike" dirty="0">
                        <a:solidFill>
                          <a:srgbClr val="000000"/>
                        </a:solidFill>
                        <a:effectLst/>
                        <a:latin typeface="Calibri"/>
                      </a:endParaRPr>
                    </a:p>
                  </a:txBody>
                  <a:tcPr marL="9240" marR="9240" marT="9240" marB="0" anchor="ctr">
                    <a:solidFill>
                      <a:srgbClr val="F8FAE4"/>
                    </a:solidFill>
                  </a:tcPr>
                </a:tc>
                <a:tc>
                  <a:txBody>
                    <a:bodyPr/>
                    <a:lstStyle/>
                    <a:p>
                      <a:pPr algn="l" fontAlgn="b"/>
                      <a:endParaRPr lang="en-AU" sz="1100" b="0" i="0" u="none" strike="noStrike" dirty="0">
                        <a:solidFill>
                          <a:srgbClr val="000000"/>
                        </a:solidFill>
                        <a:effectLst/>
                        <a:latin typeface="Calibri"/>
                      </a:endParaRPr>
                    </a:p>
                  </a:txBody>
                  <a:tcPr marL="9240" marR="9240" marT="9240" marB="0" anchor="b">
                    <a:solidFill>
                      <a:srgbClr val="F8FAE4"/>
                    </a:solidFill>
                  </a:tcPr>
                </a:tc>
              </a:tr>
              <a:tr h="184796">
                <a:tc>
                  <a:txBody>
                    <a:bodyPr/>
                    <a:lstStyle/>
                    <a:p>
                      <a:pPr algn="ctr" fontAlgn="b"/>
                      <a:r>
                        <a:rPr lang="en-AU" sz="1100" b="1" u="none" strike="noStrike" dirty="0">
                          <a:effectLst/>
                        </a:rPr>
                        <a:t>Frame with Foundation</a:t>
                      </a:r>
                      <a:endParaRPr lang="en-AU" sz="1100" b="1" i="0" u="none" strike="noStrike" dirty="0">
                        <a:solidFill>
                          <a:srgbClr val="000000"/>
                        </a:solidFill>
                        <a:effectLst/>
                        <a:latin typeface="Calibri"/>
                      </a:endParaRPr>
                    </a:p>
                  </a:txBody>
                  <a:tcPr marL="9240" marR="9240" marT="9240" marB="0" anchor="b"/>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dirty="0">
                          <a:effectLst/>
                        </a:rPr>
                        <a:t>Y</a:t>
                      </a:r>
                      <a:endParaRPr lang="en-AU" sz="1100" b="0" i="0" u="none" strike="noStrike" dirty="0">
                        <a:solidFill>
                          <a:srgbClr val="000000"/>
                        </a:solidFill>
                        <a:effectLst/>
                        <a:latin typeface="Calibri"/>
                      </a:endParaRPr>
                    </a:p>
                  </a:txBody>
                  <a:tcPr marL="9240" marR="9240" marT="9240" marB="0" anchor="ctr"/>
                </a:tc>
                <a:tc>
                  <a:txBody>
                    <a:bodyPr/>
                    <a:lstStyle/>
                    <a:p>
                      <a:pPr algn="ctr" fontAlgn="ctr"/>
                      <a:r>
                        <a:rPr lang="en-AU" sz="1100" u="none" strike="noStrike" dirty="0">
                          <a:effectLst/>
                        </a:rPr>
                        <a:t>Y</a:t>
                      </a:r>
                      <a:endParaRPr lang="en-AU" sz="1100" b="0" i="0" u="none" strike="noStrike" dirty="0">
                        <a:solidFill>
                          <a:srgbClr val="000000"/>
                        </a:solidFill>
                        <a:effectLst/>
                        <a:latin typeface="Calibri"/>
                      </a:endParaRPr>
                    </a:p>
                  </a:txBody>
                  <a:tcPr marL="9240" marR="9240" marT="9240" marB="0" anchor="ctr"/>
                </a:tc>
                <a:tc>
                  <a:txBody>
                    <a:bodyPr/>
                    <a:lstStyle/>
                    <a:p>
                      <a:pPr algn="ctr" fontAlgn="ctr"/>
                      <a:r>
                        <a:rPr lang="en-AU" sz="1100" u="none" strike="noStrike" dirty="0">
                          <a:effectLst/>
                        </a:rPr>
                        <a:t>Y</a:t>
                      </a:r>
                      <a:endParaRPr lang="en-AU" sz="1100" b="0" i="0" u="none" strike="noStrike" dirty="0">
                        <a:solidFill>
                          <a:srgbClr val="000000"/>
                        </a:solidFill>
                        <a:effectLst/>
                        <a:latin typeface="Calibri"/>
                      </a:endParaRPr>
                    </a:p>
                  </a:txBody>
                  <a:tcPr marL="9240" marR="9240" marT="9240" marB="0" anchor="ctr"/>
                </a:tc>
                <a:tc>
                  <a:txBody>
                    <a:bodyPr/>
                    <a:lstStyle/>
                    <a:p>
                      <a:pPr algn="ctr" fontAlgn="ctr"/>
                      <a:r>
                        <a:rPr lang="en-AU" sz="1100" u="none" strike="noStrike" dirty="0">
                          <a:effectLst/>
                        </a:rPr>
                        <a:t>Y</a:t>
                      </a:r>
                      <a:endParaRPr lang="en-AU" sz="1100" b="0" i="0" u="none" strike="noStrike" dirty="0">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dirty="0">
                          <a:effectLst/>
                        </a:rPr>
                        <a:t>N</a:t>
                      </a:r>
                      <a:endParaRPr lang="en-AU" sz="1100" b="0" i="0" u="none" strike="noStrike" dirty="0">
                        <a:solidFill>
                          <a:srgbClr val="000000"/>
                        </a:solidFill>
                        <a:effectLst/>
                        <a:latin typeface="Calibri"/>
                      </a:endParaRPr>
                    </a:p>
                  </a:txBody>
                  <a:tcPr marL="9240" marR="9240" marT="9240" marB="0" anchor="ctr"/>
                </a:tc>
                <a:tc>
                  <a:txBody>
                    <a:bodyPr/>
                    <a:lstStyle/>
                    <a:p>
                      <a:pPr algn="l" fontAlgn="b"/>
                      <a:endParaRPr lang="en-AU" sz="1100" b="0" i="0" u="none" strike="noStrike" dirty="0">
                        <a:solidFill>
                          <a:srgbClr val="000000"/>
                        </a:solidFill>
                        <a:effectLst/>
                        <a:latin typeface="Calibri"/>
                      </a:endParaRPr>
                    </a:p>
                  </a:txBody>
                  <a:tcPr marL="9240" marR="9240" marT="9240" marB="0" anchor="b"/>
                </a:tc>
              </a:tr>
              <a:tr h="184796">
                <a:tc>
                  <a:txBody>
                    <a:bodyPr/>
                    <a:lstStyle/>
                    <a:p>
                      <a:pPr algn="ctr" fontAlgn="b"/>
                      <a:r>
                        <a:rPr lang="en-AU" sz="1100" b="1" u="none" strike="noStrike">
                          <a:effectLst/>
                        </a:rPr>
                        <a:t>Drawn Comb</a:t>
                      </a:r>
                      <a:endParaRPr lang="en-AU" sz="1100" b="1" i="0" u="none" strike="noStrike">
                        <a:solidFill>
                          <a:srgbClr val="000000"/>
                        </a:solidFill>
                        <a:effectLst/>
                        <a:latin typeface="Calibri"/>
                      </a:endParaRPr>
                    </a:p>
                  </a:txBody>
                  <a:tcPr marL="9240" marR="9240" marT="9240" marB="0" anchor="b"/>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dirty="0">
                          <a:effectLst/>
                        </a:rPr>
                        <a:t>Y</a:t>
                      </a:r>
                      <a:endParaRPr lang="en-AU" sz="1100" b="0" i="0" u="none" strike="noStrike" dirty="0">
                        <a:solidFill>
                          <a:srgbClr val="000000"/>
                        </a:solidFill>
                        <a:effectLst/>
                        <a:latin typeface="Calibri"/>
                      </a:endParaRPr>
                    </a:p>
                  </a:txBody>
                  <a:tcPr marL="9240" marR="9240" marT="9240" marB="0" anchor="ctr"/>
                </a:tc>
                <a:tc>
                  <a:txBody>
                    <a:bodyPr/>
                    <a:lstStyle/>
                    <a:p>
                      <a:pPr algn="ctr" fontAlgn="ctr"/>
                      <a:r>
                        <a:rPr lang="en-AU" sz="1100" u="none" strike="noStrike" dirty="0">
                          <a:effectLst/>
                        </a:rPr>
                        <a:t>Y</a:t>
                      </a:r>
                      <a:endParaRPr lang="en-AU" sz="1100" b="0" i="0" u="none" strike="noStrike" dirty="0">
                        <a:solidFill>
                          <a:srgbClr val="000000"/>
                        </a:solidFill>
                        <a:effectLst/>
                        <a:latin typeface="Calibri"/>
                      </a:endParaRPr>
                    </a:p>
                  </a:txBody>
                  <a:tcPr marL="9240" marR="9240" marT="9240" marB="0" anchor="ctr"/>
                </a:tc>
                <a:tc>
                  <a:txBody>
                    <a:bodyPr/>
                    <a:lstStyle/>
                    <a:p>
                      <a:pPr algn="ctr" fontAlgn="ctr"/>
                      <a:r>
                        <a:rPr lang="en-AU" sz="1100" u="none" strike="noStrike" dirty="0">
                          <a:effectLst/>
                        </a:rPr>
                        <a:t>Y</a:t>
                      </a:r>
                      <a:endParaRPr lang="en-AU" sz="1100" b="0" i="0" u="none" strike="noStrike" dirty="0">
                        <a:solidFill>
                          <a:srgbClr val="000000"/>
                        </a:solidFill>
                        <a:effectLst/>
                        <a:latin typeface="Calibri"/>
                      </a:endParaRPr>
                    </a:p>
                  </a:txBody>
                  <a:tcPr marL="9240" marR="9240" marT="9240" marB="0" anchor="ctr"/>
                </a:tc>
                <a:tc>
                  <a:txBody>
                    <a:bodyPr/>
                    <a:lstStyle/>
                    <a:p>
                      <a:pPr algn="ctr" fontAlgn="ctr"/>
                      <a:r>
                        <a:rPr lang="en-AU" sz="1100" u="none" strike="noStrike" dirty="0">
                          <a:effectLst/>
                        </a:rPr>
                        <a:t>N</a:t>
                      </a:r>
                      <a:endParaRPr lang="en-AU" sz="1100" b="0" i="0" u="none" strike="noStrike" dirty="0">
                        <a:solidFill>
                          <a:srgbClr val="000000"/>
                        </a:solidFill>
                        <a:effectLst/>
                        <a:latin typeface="Calibri"/>
                      </a:endParaRPr>
                    </a:p>
                  </a:txBody>
                  <a:tcPr marL="9240" marR="9240" marT="9240" marB="0" anchor="ctr"/>
                </a:tc>
                <a:tc>
                  <a:txBody>
                    <a:bodyPr/>
                    <a:lstStyle/>
                    <a:p>
                      <a:pPr algn="l" fontAlgn="b"/>
                      <a:endParaRPr lang="en-AU" sz="1100" b="0" i="0" u="none" strike="noStrike" dirty="0">
                        <a:solidFill>
                          <a:srgbClr val="000000"/>
                        </a:solidFill>
                        <a:effectLst/>
                        <a:latin typeface="Calibri"/>
                      </a:endParaRPr>
                    </a:p>
                  </a:txBody>
                  <a:tcPr marL="9240" marR="9240" marT="9240" marB="0" anchor="b"/>
                </a:tc>
              </a:tr>
              <a:tr h="184796">
                <a:tc>
                  <a:txBody>
                    <a:bodyPr/>
                    <a:lstStyle/>
                    <a:p>
                      <a:pPr algn="ctr" fontAlgn="b"/>
                      <a:r>
                        <a:rPr lang="en-AU" sz="1100" b="1" u="none" strike="noStrike">
                          <a:effectLst/>
                        </a:rPr>
                        <a:t>Eggs</a:t>
                      </a:r>
                      <a:endParaRPr lang="en-AU" sz="1100" b="1" i="0" u="none" strike="noStrike">
                        <a:solidFill>
                          <a:srgbClr val="000000"/>
                        </a:solidFill>
                        <a:effectLst/>
                        <a:latin typeface="Calibri"/>
                      </a:endParaRPr>
                    </a:p>
                  </a:txBody>
                  <a:tcPr marL="9240" marR="9240" marT="9240" marB="0" anchor="b"/>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dirty="0">
                          <a:effectLst/>
                        </a:rPr>
                        <a:t>N</a:t>
                      </a:r>
                      <a:endParaRPr lang="en-AU" sz="1100" b="0" i="0" u="none" strike="noStrike" dirty="0">
                        <a:solidFill>
                          <a:srgbClr val="000000"/>
                        </a:solidFill>
                        <a:effectLst/>
                        <a:latin typeface="Calibri"/>
                      </a:endParaRPr>
                    </a:p>
                  </a:txBody>
                  <a:tcPr marL="9240" marR="9240" marT="9240" marB="0" anchor="ctr"/>
                </a:tc>
                <a:tc>
                  <a:txBody>
                    <a:bodyPr/>
                    <a:lstStyle/>
                    <a:p>
                      <a:pPr algn="ctr" fontAlgn="ctr"/>
                      <a:r>
                        <a:rPr lang="en-AU" sz="1100" u="none" strike="noStrike" dirty="0">
                          <a:effectLst/>
                        </a:rPr>
                        <a:t>N</a:t>
                      </a:r>
                      <a:endParaRPr lang="en-AU" sz="1100" b="0" i="0" u="none" strike="noStrike" dirty="0">
                        <a:solidFill>
                          <a:srgbClr val="000000"/>
                        </a:solidFill>
                        <a:effectLst/>
                        <a:latin typeface="Calibri"/>
                      </a:endParaRPr>
                    </a:p>
                  </a:txBody>
                  <a:tcPr marL="9240" marR="9240" marT="9240" marB="0" anchor="ctr"/>
                </a:tc>
                <a:tc>
                  <a:txBody>
                    <a:bodyPr/>
                    <a:lstStyle/>
                    <a:p>
                      <a:pPr algn="l" fontAlgn="b"/>
                      <a:endParaRPr lang="en-AU" sz="1100" b="0" i="0" u="none" strike="noStrike" dirty="0">
                        <a:solidFill>
                          <a:srgbClr val="000000"/>
                        </a:solidFill>
                        <a:effectLst/>
                        <a:latin typeface="Calibri"/>
                      </a:endParaRPr>
                    </a:p>
                  </a:txBody>
                  <a:tcPr marL="9240" marR="9240" marT="9240" marB="0" anchor="b"/>
                </a:tc>
              </a:tr>
              <a:tr h="184796">
                <a:tc>
                  <a:txBody>
                    <a:bodyPr/>
                    <a:lstStyle/>
                    <a:p>
                      <a:pPr algn="ctr" fontAlgn="b"/>
                      <a:r>
                        <a:rPr lang="en-AU" sz="1100" b="1" u="none" strike="noStrike">
                          <a:effectLst/>
                        </a:rPr>
                        <a:t>Larvae</a:t>
                      </a:r>
                      <a:endParaRPr lang="en-AU" sz="1100" b="1" i="0" u="none" strike="noStrike">
                        <a:solidFill>
                          <a:srgbClr val="000000"/>
                        </a:solidFill>
                        <a:effectLst/>
                        <a:latin typeface="Calibri"/>
                      </a:endParaRPr>
                    </a:p>
                  </a:txBody>
                  <a:tcPr marL="9240" marR="9240" marT="9240" marB="0" anchor="b"/>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dirty="0">
                          <a:effectLst/>
                        </a:rPr>
                        <a:t>N</a:t>
                      </a:r>
                      <a:endParaRPr lang="en-AU" sz="1100" b="0" i="0" u="none" strike="noStrike" dirty="0">
                        <a:solidFill>
                          <a:srgbClr val="000000"/>
                        </a:solidFill>
                        <a:effectLst/>
                        <a:latin typeface="Calibri"/>
                      </a:endParaRPr>
                    </a:p>
                  </a:txBody>
                  <a:tcPr marL="9240" marR="9240" marT="9240" marB="0" anchor="ctr"/>
                </a:tc>
                <a:tc>
                  <a:txBody>
                    <a:bodyPr/>
                    <a:lstStyle/>
                    <a:p>
                      <a:pPr algn="l" fontAlgn="b"/>
                      <a:endParaRPr lang="en-AU" sz="1100" b="0" i="0" u="none" strike="noStrike" dirty="0">
                        <a:solidFill>
                          <a:srgbClr val="000000"/>
                        </a:solidFill>
                        <a:effectLst/>
                        <a:latin typeface="Calibri"/>
                      </a:endParaRPr>
                    </a:p>
                  </a:txBody>
                  <a:tcPr marL="9240" marR="9240" marT="9240" marB="0" anchor="b"/>
                </a:tc>
              </a:tr>
              <a:tr h="184796">
                <a:tc>
                  <a:txBody>
                    <a:bodyPr/>
                    <a:lstStyle/>
                    <a:p>
                      <a:pPr algn="ctr" fontAlgn="b"/>
                      <a:r>
                        <a:rPr lang="en-AU" sz="1100" b="1" u="none" strike="noStrike">
                          <a:effectLst/>
                        </a:rPr>
                        <a:t>Sealed Brood</a:t>
                      </a:r>
                      <a:endParaRPr lang="en-AU" sz="1100" b="1" i="0" u="none" strike="noStrike">
                        <a:solidFill>
                          <a:srgbClr val="000000"/>
                        </a:solidFill>
                        <a:effectLst/>
                        <a:latin typeface="Calibri"/>
                      </a:endParaRPr>
                    </a:p>
                  </a:txBody>
                  <a:tcPr marL="9240" marR="9240" marT="9240" marB="0" anchor="b"/>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dirty="0">
                          <a:effectLst/>
                        </a:rPr>
                        <a:t>N</a:t>
                      </a:r>
                      <a:endParaRPr lang="en-AU" sz="1100" b="0" i="0" u="none" strike="noStrike" dirty="0">
                        <a:solidFill>
                          <a:srgbClr val="000000"/>
                        </a:solidFill>
                        <a:effectLst/>
                        <a:latin typeface="Calibri"/>
                      </a:endParaRPr>
                    </a:p>
                  </a:txBody>
                  <a:tcPr marL="9240" marR="9240" marT="9240" marB="0" anchor="ctr"/>
                </a:tc>
                <a:tc>
                  <a:txBody>
                    <a:bodyPr/>
                    <a:lstStyle/>
                    <a:p>
                      <a:pPr algn="l" fontAlgn="b"/>
                      <a:endParaRPr lang="en-AU" sz="1100" b="0" i="0" u="none" strike="noStrike" dirty="0">
                        <a:solidFill>
                          <a:srgbClr val="000000"/>
                        </a:solidFill>
                        <a:effectLst/>
                        <a:latin typeface="Calibri"/>
                      </a:endParaRPr>
                    </a:p>
                  </a:txBody>
                  <a:tcPr marL="9240" marR="9240" marT="9240" marB="0" anchor="b"/>
                </a:tc>
              </a:tr>
              <a:tr h="184796">
                <a:tc>
                  <a:txBody>
                    <a:bodyPr/>
                    <a:lstStyle/>
                    <a:p>
                      <a:pPr algn="ctr" fontAlgn="b"/>
                      <a:r>
                        <a:rPr lang="en-AU" sz="1100" b="1" u="none" strike="noStrike">
                          <a:effectLst/>
                        </a:rPr>
                        <a:t>Drone Brood</a:t>
                      </a:r>
                      <a:endParaRPr lang="en-AU" sz="1100" b="1" i="0" u="none" strike="noStrike">
                        <a:solidFill>
                          <a:srgbClr val="000000"/>
                        </a:solidFill>
                        <a:effectLst/>
                        <a:latin typeface="Calibri"/>
                      </a:endParaRPr>
                    </a:p>
                  </a:txBody>
                  <a:tcPr marL="9240" marR="9240" marT="9240" marB="0" anchor="b"/>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dirty="0">
                          <a:effectLst/>
                        </a:rPr>
                        <a:t>N</a:t>
                      </a:r>
                      <a:endParaRPr lang="en-AU" sz="1100" b="0" i="0" u="none" strike="noStrike" dirty="0">
                        <a:solidFill>
                          <a:srgbClr val="000000"/>
                        </a:solidFill>
                        <a:effectLst/>
                        <a:latin typeface="Calibri"/>
                      </a:endParaRPr>
                    </a:p>
                  </a:txBody>
                  <a:tcPr marL="9240" marR="9240" marT="9240" marB="0" anchor="ctr"/>
                </a:tc>
                <a:tc>
                  <a:txBody>
                    <a:bodyPr/>
                    <a:lstStyle/>
                    <a:p>
                      <a:pPr algn="l" fontAlgn="b"/>
                      <a:endParaRPr lang="en-AU" sz="1100" b="0" i="0" u="none" strike="noStrike">
                        <a:solidFill>
                          <a:srgbClr val="000000"/>
                        </a:solidFill>
                        <a:effectLst/>
                        <a:latin typeface="Calibri"/>
                      </a:endParaRPr>
                    </a:p>
                  </a:txBody>
                  <a:tcPr marL="9240" marR="9240" marT="9240" marB="0" anchor="b"/>
                </a:tc>
              </a:tr>
              <a:tr h="184796">
                <a:tc>
                  <a:txBody>
                    <a:bodyPr/>
                    <a:lstStyle/>
                    <a:p>
                      <a:pPr algn="ctr" fontAlgn="b"/>
                      <a:r>
                        <a:rPr lang="en-AU" sz="1100" b="1" u="none" strike="noStrike">
                          <a:effectLst/>
                        </a:rPr>
                        <a:t>Honey Stores</a:t>
                      </a:r>
                      <a:endParaRPr lang="en-AU" sz="1100" b="1" i="0" u="none" strike="noStrike">
                        <a:solidFill>
                          <a:srgbClr val="000000"/>
                        </a:solidFill>
                        <a:effectLst/>
                        <a:latin typeface="Calibri"/>
                      </a:endParaRPr>
                    </a:p>
                  </a:txBody>
                  <a:tcPr marL="9240" marR="9240" marT="9240" marB="0" anchor="b"/>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dirty="0">
                          <a:effectLst/>
                        </a:rPr>
                        <a:t>N</a:t>
                      </a:r>
                      <a:endParaRPr lang="en-AU" sz="1100" b="0" i="0" u="none" strike="noStrike" dirty="0">
                        <a:solidFill>
                          <a:srgbClr val="000000"/>
                        </a:solidFill>
                        <a:effectLst/>
                        <a:latin typeface="Calibri"/>
                      </a:endParaRPr>
                    </a:p>
                  </a:txBody>
                  <a:tcPr marL="9240" marR="9240" marT="9240" marB="0" anchor="ctr"/>
                </a:tc>
                <a:tc>
                  <a:txBody>
                    <a:bodyPr/>
                    <a:lstStyle/>
                    <a:p>
                      <a:pPr algn="l" fontAlgn="b"/>
                      <a:endParaRPr lang="en-AU" sz="1100" b="0" i="0" u="none" strike="noStrike">
                        <a:solidFill>
                          <a:srgbClr val="000000"/>
                        </a:solidFill>
                        <a:effectLst/>
                        <a:latin typeface="Calibri"/>
                      </a:endParaRPr>
                    </a:p>
                  </a:txBody>
                  <a:tcPr marL="9240" marR="9240" marT="9240" marB="0" anchor="b"/>
                </a:tc>
              </a:tr>
              <a:tr h="184796">
                <a:tc>
                  <a:txBody>
                    <a:bodyPr/>
                    <a:lstStyle/>
                    <a:p>
                      <a:pPr algn="ctr" fontAlgn="b"/>
                      <a:r>
                        <a:rPr lang="en-AU" sz="1100" b="1" u="none" strike="noStrike">
                          <a:effectLst/>
                        </a:rPr>
                        <a:t>Pollen Stores</a:t>
                      </a:r>
                      <a:endParaRPr lang="en-AU" sz="1100" b="1" i="0" u="none" strike="noStrike">
                        <a:solidFill>
                          <a:srgbClr val="000000"/>
                        </a:solidFill>
                        <a:effectLst/>
                        <a:latin typeface="Calibri"/>
                      </a:endParaRPr>
                    </a:p>
                  </a:txBody>
                  <a:tcPr marL="9240" marR="9240" marT="9240" marB="0" anchor="b"/>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dirty="0">
                          <a:effectLst/>
                        </a:rPr>
                        <a:t>N</a:t>
                      </a:r>
                      <a:endParaRPr lang="en-AU" sz="1100" b="0" i="0" u="none" strike="noStrike" dirty="0">
                        <a:solidFill>
                          <a:srgbClr val="000000"/>
                        </a:solidFill>
                        <a:effectLst/>
                        <a:latin typeface="Calibri"/>
                      </a:endParaRPr>
                    </a:p>
                  </a:txBody>
                  <a:tcPr marL="9240" marR="9240" marT="9240" marB="0" anchor="ctr"/>
                </a:tc>
                <a:tc>
                  <a:txBody>
                    <a:bodyPr/>
                    <a:lstStyle/>
                    <a:p>
                      <a:pPr algn="l" fontAlgn="b"/>
                      <a:endParaRPr lang="en-AU" sz="1100" b="0" i="0" u="none" strike="noStrike">
                        <a:solidFill>
                          <a:srgbClr val="000000"/>
                        </a:solidFill>
                        <a:effectLst/>
                        <a:latin typeface="Calibri"/>
                      </a:endParaRPr>
                    </a:p>
                  </a:txBody>
                  <a:tcPr marL="9240" marR="9240" marT="9240" marB="0" anchor="b"/>
                </a:tc>
              </a:tr>
              <a:tr h="184796">
                <a:tc>
                  <a:txBody>
                    <a:bodyPr/>
                    <a:lstStyle/>
                    <a:p>
                      <a:pPr algn="ctr" fontAlgn="b"/>
                      <a:r>
                        <a:rPr lang="en-AU" sz="1100" b="1" u="none" strike="noStrike">
                          <a:effectLst/>
                        </a:rPr>
                        <a:t>Queen Cells</a:t>
                      </a:r>
                      <a:endParaRPr lang="en-AU" sz="1100" b="1" i="0" u="none" strike="noStrike">
                        <a:solidFill>
                          <a:srgbClr val="000000"/>
                        </a:solidFill>
                        <a:effectLst/>
                        <a:latin typeface="Calibri"/>
                      </a:endParaRPr>
                    </a:p>
                  </a:txBody>
                  <a:tcPr marL="9240" marR="9240" marT="9240" marB="0" anchor="b"/>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dirty="0">
                          <a:effectLst/>
                        </a:rPr>
                        <a:t>N</a:t>
                      </a:r>
                      <a:endParaRPr lang="en-AU" sz="1100" b="0" i="0" u="none" strike="noStrike" dirty="0">
                        <a:solidFill>
                          <a:srgbClr val="000000"/>
                        </a:solidFill>
                        <a:effectLst/>
                        <a:latin typeface="Calibri"/>
                      </a:endParaRPr>
                    </a:p>
                  </a:txBody>
                  <a:tcPr marL="9240" marR="9240" marT="9240" marB="0" anchor="ctr"/>
                </a:tc>
                <a:tc>
                  <a:txBody>
                    <a:bodyPr/>
                    <a:lstStyle/>
                    <a:p>
                      <a:pPr algn="l" fontAlgn="b"/>
                      <a:endParaRPr lang="en-AU" sz="1100" b="0" i="0" u="none" strike="noStrike">
                        <a:solidFill>
                          <a:srgbClr val="000000"/>
                        </a:solidFill>
                        <a:effectLst/>
                        <a:latin typeface="Calibri"/>
                      </a:endParaRPr>
                    </a:p>
                  </a:txBody>
                  <a:tcPr marL="9240" marR="9240" marT="9240" marB="0" anchor="b"/>
                </a:tc>
              </a:tr>
              <a:tr h="184796">
                <a:tc>
                  <a:txBody>
                    <a:bodyPr/>
                    <a:lstStyle/>
                    <a:p>
                      <a:pPr algn="ctr" fontAlgn="b"/>
                      <a:r>
                        <a:rPr lang="en-AU" sz="1100" b="1" u="none" strike="noStrike" dirty="0">
                          <a:effectLst/>
                        </a:rPr>
                        <a:t>Queen </a:t>
                      </a:r>
                      <a:endParaRPr lang="en-AU" sz="1100" b="1" i="0" u="none" strike="noStrike" dirty="0">
                        <a:solidFill>
                          <a:srgbClr val="000000"/>
                        </a:solidFill>
                        <a:effectLst/>
                        <a:latin typeface="Calibri"/>
                      </a:endParaRPr>
                    </a:p>
                  </a:txBody>
                  <a:tcPr marL="9240" marR="9240" marT="9240" marB="0" anchor="b"/>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Y</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a:effectLst/>
                        </a:rPr>
                        <a:t>N</a:t>
                      </a:r>
                      <a:endParaRPr lang="en-AU" sz="1100" b="0" i="0" u="none" strike="noStrike">
                        <a:solidFill>
                          <a:srgbClr val="000000"/>
                        </a:solidFill>
                        <a:effectLst/>
                        <a:latin typeface="Calibri"/>
                      </a:endParaRPr>
                    </a:p>
                  </a:txBody>
                  <a:tcPr marL="9240" marR="9240" marT="9240" marB="0" anchor="ctr"/>
                </a:tc>
                <a:tc>
                  <a:txBody>
                    <a:bodyPr/>
                    <a:lstStyle/>
                    <a:p>
                      <a:pPr algn="ctr" fontAlgn="ctr"/>
                      <a:r>
                        <a:rPr lang="en-AU" sz="1100" u="none" strike="noStrike" dirty="0">
                          <a:effectLst/>
                        </a:rPr>
                        <a:t>N</a:t>
                      </a:r>
                      <a:endParaRPr lang="en-AU" sz="1100" b="0" i="0" u="none" strike="noStrike" dirty="0">
                        <a:solidFill>
                          <a:srgbClr val="000000"/>
                        </a:solidFill>
                        <a:effectLst/>
                        <a:latin typeface="Calibri"/>
                      </a:endParaRPr>
                    </a:p>
                  </a:txBody>
                  <a:tcPr marL="9240" marR="9240" marT="9240" marB="0" anchor="ctr"/>
                </a:tc>
                <a:tc>
                  <a:txBody>
                    <a:bodyPr/>
                    <a:lstStyle/>
                    <a:p>
                      <a:pPr algn="l" fontAlgn="b"/>
                      <a:endParaRPr lang="en-AU" sz="1100" b="0" i="0" u="none" strike="noStrike" dirty="0">
                        <a:solidFill>
                          <a:srgbClr val="000000"/>
                        </a:solidFill>
                        <a:effectLst/>
                        <a:latin typeface="Calibri"/>
                      </a:endParaRPr>
                    </a:p>
                  </a:txBody>
                  <a:tcPr marL="9240" marR="9240" marT="9240" marB="0" anchor="b"/>
                </a:tc>
              </a:tr>
              <a:tr h="184796">
                <a:tc>
                  <a:txBody>
                    <a:bodyPr/>
                    <a:lstStyle/>
                    <a:p>
                      <a:pPr algn="ctr"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endParaRPr lang="en-AU" sz="1100" b="0" i="0" u="none" strike="noStrike" dirty="0">
                        <a:solidFill>
                          <a:srgbClr val="000000"/>
                        </a:solidFill>
                        <a:effectLst/>
                        <a:latin typeface="Calibri"/>
                      </a:endParaRPr>
                    </a:p>
                  </a:txBody>
                  <a:tcPr marL="9240" marR="9240" marT="9240" marB="0" anchor="b"/>
                </a:tc>
              </a:tr>
              <a:tr h="184796">
                <a:tc>
                  <a:txBody>
                    <a:bodyPr/>
                    <a:lstStyle/>
                    <a:p>
                      <a:pPr algn="ctr"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endParaRPr lang="en-AU" sz="1100" b="0" i="0" u="none" strike="noStrike" dirty="0">
                        <a:solidFill>
                          <a:srgbClr val="000000"/>
                        </a:solidFill>
                        <a:effectLst/>
                        <a:latin typeface="Calibri"/>
                      </a:endParaRPr>
                    </a:p>
                  </a:txBody>
                  <a:tcPr marL="9240" marR="9240" marT="9240" marB="0" anchor="b"/>
                </a:tc>
              </a:tr>
              <a:tr h="0">
                <a:tc>
                  <a:txBody>
                    <a:bodyPr/>
                    <a:lstStyle/>
                    <a:p>
                      <a:pPr algn="ctr"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endParaRPr lang="en-AU" sz="1100" b="0" i="0" u="none" strike="noStrike" dirty="0">
                        <a:solidFill>
                          <a:srgbClr val="000000"/>
                        </a:solidFill>
                        <a:effectLst/>
                        <a:latin typeface="Calibri"/>
                      </a:endParaRPr>
                    </a:p>
                  </a:txBody>
                  <a:tcPr marL="9240" marR="9240" marT="9240" marB="0" anchor="b"/>
                </a:tc>
              </a:tr>
              <a:tr h="184796">
                <a:tc>
                  <a:txBody>
                    <a:bodyPr/>
                    <a:lstStyle/>
                    <a:p>
                      <a:pPr algn="ctr"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endParaRPr lang="en-AU" sz="1100" b="0" i="0" u="none" strike="noStrike" dirty="0">
                        <a:solidFill>
                          <a:srgbClr val="000000"/>
                        </a:solidFill>
                        <a:effectLst/>
                        <a:latin typeface="Calibri"/>
                      </a:endParaRPr>
                    </a:p>
                  </a:txBody>
                  <a:tcPr marL="9240" marR="9240" marT="9240" marB="0" anchor="b"/>
                </a:tc>
              </a:tr>
              <a:tr h="184796">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240" marR="9240" marT="9240" marB="0" anchor="b"/>
                </a:tc>
                <a:tc>
                  <a:txBody>
                    <a:bodyPr/>
                    <a:lstStyle/>
                    <a:p>
                      <a:pPr algn="l" fontAlgn="b"/>
                      <a:endParaRPr lang="en-AU" sz="1100" b="0" i="0" u="none" strike="noStrike" dirty="0">
                        <a:solidFill>
                          <a:srgbClr val="000000"/>
                        </a:solidFill>
                        <a:effectLst/>
                        <a:latin typeface="Calibri"/>
                      </a:endParaRPr>
                    </a:p>
                  </a:txBody>
                  <a:tcPr marL="9240" marR="9240" marT="9240" marB="0" anchor="b"/>
                </a:tc>
              </a:tr>
              <a:tr h="184796">
                <a:tc>
                  <a:txBody>
                    <a:bodyPr/>
                    <a:lstStyle/>
                    <a:p>
                      <a:pPr algn="l" fontAlgn="b"/>
                      <a:endParaRPr lang="en-AU" sz="1100" b="0" i="0" u="none" strike="noStrike">
                        <a:solidFill>
                          <a:srgbClr val="000000"/>
                        </a:solidFill>
                        <a:effectLst/>
                        <a:latin typeface="Calibri"/>
                      </a:endParaRPr>
                    </a:p>
                  </a:txBody>
                  <a:tcPr marL="9240" marR="9240" marT="9240" marB="0" anchor="b"/>
                </a:tc>
                <a:tc>
                  <a:txBody>
                    <a:bodyPr/>
                    <a:lstStyle/>
                    <a:p>
                      <a:pPr algn="l" fontAlgn="b"/>
                      <a:endParaRPr lang="en-AU" sz="1100" b="0" i="0" u="none" strike="noStrike">
                        <a:solidFill>
                          <a:srgbClr val="000000"/>
                        </a:solidFill>
                        <a:effectLst/>
                        <a:latin typeface="Calibri"/>
                      </a:endParaRPr>
                    </a:p>
                  </a:txBody>
                  <a:tcPr marL="9240" marR="9240" marT="9240" marB="0" anchor="b"/>
                </a:tc>
                <a:tc>
                  <a:txBody>
                    <a:bodyPr/>
                    <a:lstStyle/>
                    <a:p>
                      <a:pPr algn="l" fontAlgn="b"/>
                      <a:endParaRPr lang="en-AU" sz="1100" b="0" i="0" u="none" strike="noStrike">
                        <a:solidFill>
                          <a:srgbClr val="000000"/>
                        </a:solidFill>
                        <a:effectLst/>
                        <a:latin typeface="Calibri"/>
                      </a:endParaRPr>
                    </a:p>
                  </a:txBody>
                  <a:tcPr marL="9240" marR="9240" marT="9240" marB="0" anchor="b"/>
                </a:tc>
                <a:tc>
                  <a:txBody>
                    <a:bodyPr/>
                    <a:lstStyle/>
                    <a:p>
                      <a:pPr algn="l" fontAlgn="b"/>
                      <a:endParaRPr lang="en-AU" sz="1100" b="0" i="0" u="none" strike="noStrike">
                        <a:solidFill>
                          <a:srgbClr val="000000"/>
                        </a:solidFill>
                        <a:effectLst/>
                        <a:latin typeface="Calibri"/>
                      </a:endParaRPr>
                    </a:p>
                  </a:txBody>
                  <a:tcPr marL="9240" marR="9240" marT="9240" marB="0" anchor="b"/>
                </a:tc>
                <a:tc>
                  <a:txBody>
                    <a:bodyPr/>
                    <a:lstStyle/>
                    <a:p>
                      <a:pPr algn="l" fontAlgn="b"/>
                      <a:endParaRPr lang="en-AU" sz="1100" b="0" i="0" u="none" strike="noStrike">
                        <a:solidFill>
                          <a:srgbClr val="000000"/>
                        </a:solidFill>
                        <a:effectLst/>
                        <a:latin typeface="Calibri"/>
                      </a:endParaRPr>
                    </a:p>
                  </a:txBody>
                  <a:tcPr marL="9240" marR="9240" marT="9240" marB="0" anchor="b"/>
                </a:tc>
                <a:tc>
                  <a:txBody>
                    <a:bodyPr/>
                    <a:lstStyle/>
                    <a:p>
                      <a:pPr algn="l" fontAlgn="b"/>
                      <a:endParaRPr lang="en-AU" sz="1100" b="0" i="0" u="none" strike="noStrike">
                        <a:solidFill>
                          <a:srgbClr val="000000"/>
                        </a:solidFill>
                        <a:effectLst/>
                        <a:latin typeface="Calibri"/>
                      </a:endParaRPr>
                    </a:p>
                  </a:txBody>
                  <a:tcPr marL="9240" marR="9240" marT="9240" marB="0" anchor="b"/>
                </a:tc>
                <a:tc>
                  <a:txBody>
                    <a:bodyPr/>
                    <a:lstStyle/>
                    <a:p>
                      <a:pPr algn="l" fontAlgn="b"/>
                      <a:endParaRPr lang="en-AU" sz="1100" b="0" i="0" u="none" strike="noStrike">
                        <a:solidFill>
                          <a:srgbClr val="000000"/>
                        </a:solidFill>
                        <a:effectLst/>
                        <a:latin typeface="Calibri"/>
                      </a:endParaRPr>
                    </a:p>
                  </a:txBody>
                  <a:tcPr marL="9240" marR="9240" marT="9240" marB="0" anchor="b"/>
                </a:tc>
                <a:tc>
                  <a:txBody>
                    <a:bodyPr/>
                    <a:lstStyle/>
                    <a:p>
                      <a:pPr algn="l" fontAlgn="b"/>
                      <a:endParaRPr lang="en-AU" sz="1100" b="0" i="0" u="none" strike="noStrike">
                        <a:solidFill>
                          <a:srgbClr val="000000"/>
                        </a:solidFill>
                        <a:effectLst/>
                        <a:latin typeface="Calibri"/>
                      </a:endParaRPr>
                    </a:p>
                  </a:txBody>
                  <a:tcPr marL="9240" marR="9240" marT="9240" marB="0" anchor="b"/>
                </a:tc>
                <a:tc>
                  <a:txBody>
                    <a:bodyPr/>
                    <a:lstStyle/>
                    <a:p>
                      <a:pPr algn="l" fontAlgn="b"/>
                      <a:endParaRPr lang="en-AU" sz="1100" b="0" i="0" u="none" strike="noStrike">
                        <a:solidFill>
                          <a:srgbClr val="000000"/>
                        </a:solidFill>
                        <a:effectLst/>
                        <a:latin typeface="Calibri"/>
                      </a:endParaRPr>
                    </a:p>
                  </a:txBody>
                  <a:tcPr marL="9240" marR="9240" marT="9240" marB="0" anchor="b"/>
                </a:tc>
                <a:tc>
                  <a:txBody>
                    <a:bodyPr/>
                    <a:lstStyle/>
                    <a:p>
                      <a:pPr algn="l" fontAlgn="b"/>
                      <a:endParaRPr lang="en-AU" sz="1100" b="0" i="0" u="none" strike="noStrike">
                        <a:solidFill>
                          <a:srgbClr val="000000"/>
                        </a:solidFill>
                        <a:effectLst/>
                        <a:latin typeface="Calibri"/>
                      </a:endParaRPr>
                    </a:p>
                  </a:txBody>
                  <a:tcPr marL="9240" marR="9240" marT="9240" marB="0" anchor="b"/>
                </a:tc>
                <a:tc>
                  <a:txBody>
                    <a:bodyPr/>
                    <a:lstStyle/>
                    <a:p>
                      <a:pPr algn="l" fontAlgn="b"/>
                      <a:endParaRPr lang="en-AU" sz="1100" b="0" i="0" u="none" strike="noStrike">
                        <a:solidFill>
                          <a:srgbClr val="000000"/>
                        </a:solidFill>
                        <a:effectLst/>
                        <a:latin typeface="Calibri"/>
                      </a:endParaRPr>
                    </a:p>
                  </a:txBody>
                  <a:tcPr marL="9240" marR="9240" marT="9240" marB="0" anchor="b"/>
                </a:tc>
                <a:tc>
                  <a:txBody>
                    <a:bodyPr/>
                    <a:lstStyle/>
                    <a:p>
                      <a:pPr algn="l" fontAlgn="b"/>
                      <a:endParaRPr lang="en-AU" sz="1100" b="0" i="0" u="none" strike="noStrike" dirty="0">
                        <a:solidFill>
                          <a:srgbClr val="000000"/>
                        </a:solidFill>
                        <a:effectLst/>
                        <a:latin typeface="Calibri"/>
                      </a:endParaRPr>
                    </a:p>
                  </a:txBody>
                  <a:tcPr marL="9240" marR="9240" marT="9240" marB="0" anchor="b"/>
                </a:tc>
              </a:tr>
            </a:tbl>
          </a:graphicData>
        </a:graphic>
      </p:graphicFrame>
      <p:sp>
        <p:nvSpPr>
          <p:cNvPr id="4" name="Slide Number Placeholder 3"/>
          <p:cNvSpPr>
            <a:spLocks noGrp="1"/>
          </p:cNvSpPr>
          <p:nvPr>
            <p:ph type="sldNum" sz="quarter" idx="12"/>
          </p:nvPr>
        </p:nvSpPr>
        <p:spPr/>
        <p:txBody>
          <a:bodyPr/>
          <a:lstStyle/>
          <a:p>
            <a:fld id="{98460B93-C11F-48D5-9A3E-7EBC2510ADC9}" type="slidenum">
              <a:rPr lang="en-AU" smtClean="0"/>
              <a:t>37</a:t>
            </a:fld>
            <a:endParaRPr lang="en-AU"/>
          </a:p>
        </p:txBody>
      </p:sp>
      <p:sp>
        <p:nvSpPr>
          <p:cNvPr id="5" name="Rectangle 4"/>
          <p:cNvSpPr/>
          <p:nvPr/>
        </p:nvSpPr>
        <p:spPr>
          <a:xfrm>
            <a:off x="3635896" y="4341088"/>
            <a:ext cx="2232248" cy="369332"/>
          </a:xfrm>
          <a:prstGeom prst="rect">
            <a:avLst/>
          </a:prstGeom>
        </p:spPr>
        <p:txBody>
          <a:bodyPr wrap="square">
            <a:spAutoFit/>
          </a:bodyPr>
          <a:lstStyle/>
          <a:p>
            <a:pPr fontAlgn="ctr">
              <a:defRPr/>
            </a:pPr>
            <a:r>
              <a:rPr lang="en-AU" b="1" dirty="0"/>
              <a:t>Brood </a:t>
            </a:r>
            <a:r>
              <a:rPr lang="en-AU" b="1" dirty="0" smtClean="0"/>
              <a:t>Box Inspection</a:t>
            </a:r>
            <a:endParaRPr lang="en-AU" b="1" dirty="0">
              <a:solidFill>
                <a:srgbClr val="000000"/>
              </a:solidFill>
            </a:endParaRPr>
          </a:p>
        </p:txBody>
      </p:sp>
    </p:spTree>
    <p:extLst>
      <p:ext uri="{BB962C8B-B14F-4D97-AF65-F5344CB8AC3E}">
        <p14:creationId xmlns:p14="http://schemas.microsoft.com/office/powerpoint/2010/main" val="2603563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60648"/>
            <a:ext cx="23526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everlybees.com/wp-content/uploads/2012/05/DSC_00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60648"/>
            <a:ext cx="5704156" cy="37790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0" y="4509120"/>
            <a:ext cx="8136904" cy="1015663"/>
          </a:xfrm>
          <a:prstGeom prst="rect">
            <a:avLst/>
          </a:prstGeom>
          <a:noFill/>
        </p:spPr>
        <p:txBody>
          <a:bodyPr wrap="square" rtlCol="0">
            <a:spAutoFit/>
          </a:bodyPr>
          <a:lstStyle/>
          <a:p>
            <a:pPr algn="ctr"/>
            <a:r>
              <a:rPr lang="en-AU" sz="1200" b="1" dirty="0" smtClean="0"/>
              <a:t>Here’s </a:t>
            </a:r>
            <a:r>
              <a:rPr lang="en-AU" sz="1200" b="1" dirty="0"/>
              <a:t>an easy way to inspect both sides of the frame:</a:t>
            </a:r>
          </a:p>
          <a:p>
            <a:pPr lvl="1" algn="ctr"/>
            <a:r>
              <a:rPr lang="en-AU" sz="1200" b="1" dirty="0"/>
              <a:t>Hold the frame firmly by the tabs at either end of the top bar.</a:t>
            </a:r>
          </a:p>
          <a:p>
            <a:pPr algn="ctr"/>
            <a:r>
              <a:rPr lang="en-AU" sz="1200" b="1" dirty="0"/>
              <a:t>Turn the frame vertically.</a:t>
            </a:r>
          </a:p>
          <a:p>
            <a:pPr algn="ctr"/>
            <a:r>
              <a:rPr lang="en-AU" sz="1200" b="1" dirty="0"/>
              <a:t>Then turn the frame like a page of a book.</a:t>
            </a:r>
          </a:p>
          <a:p>
            <a:pPr algn="ctr"/>
            <a:r>
              <a:rPr lang="en-AU" sz="1200" b="1" dirty="0"/>
              <a:t>Now smoothly return it to the horizontal position, and you’ll be viewing the opposite side of the frame.</a:t>
            </a:r>
          </a:p>
        </p:txBody>
      </p:sp>
      <p:sp>
        <p:nvSpPr>
          <p:cNvPr id="3" name="Slide Number Placeholder 2"/>
          <p:cNvSpPr>
            <a:spLocks noGrp="1"/>
          </p:cNvSpPr>
          <p:nvPr>
            <p:ph type="sldNum" sz="quarter" idx="12"/>
          </p:nvPr>
        </p:nvSpPr>
        <p:spPr/>
        <p:txBody>
          <a:bodyPr/>
          <a:lstStyle/>
          <a:p>
            <a:fld id="{98460B93-C11F-48D5-9A3E-7EBC2510ADC9}" type="slidenum">
              <a:rPr lang="en-AU" smtClean="0"/>
              <a:t>38</a:t>
            </a:fld>
            <a:endParaRPr lang="en-AU"/>
          </a:p>
        </p:txBody>
      </p:sp>
    </p:spTree>
    <p:extLst>
      <p:ext uri="{BB962C8B-B14F-4D97-AF65-F5344CB8AC3E}">
        <p14:creationId xmlns:p14="http://schemas.microsoft.com/office/powerpoint/2010/main" val="1912220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648520"/>
            <a:ext cx="4278734" cy="285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98460B93-C11F-48D5-9A3E-7EBC2510ADC9}" type="slidenum">
              <a:rPr lang="en-AU" smtClean="0"/>
              <a:t>39</a:t>
            </a:fld>
            <a:endParaRPr lang="en-AU"/>
          </a:p>
        </p:txBody>
      </p:sp>
      <p:sp>
        <p:nvSpPr>
          <p:cNvPr id="4" name="Rectangle 3"/>
          <p:cNvSpPr/>
          <p:nvPr/>
        </p:nvSpPr>
        <p:spPr>
          <a:xfrm>
            <a:off x="1043608" y="3501009"/>
            <a:ext cx="7308304" cy="3139321"/>
          </a:xfrm>
          <a:prstGeom prst="rect">
            <a:avLst/>
          </a:prstGeom>
        </p:spPr>
        <p:txBody>
          <a:bodyPr wrap="square">
            <a:spAutoFit/>
          </a:bodyPr>
          <a:lstStyle/>
          <a:p>
            <a:pPr marL="285750" indent="-285750" algn="ctr">
              <a:buFont typeface="Wingdings" panose="05000000000000000000" pitchFamily="2" charset="2"/>
              <a:buChar char="ü"/>
            </a:pPr>
            <a:r>
              <a:rPr lang="en-AU" b="1" dirty="0"/>
              <a:t>Knowing when it’s time for more </a:t>
            </a:r>
            <a:r>
              <a:rPr lang="en-AU" b="1" dirty="0" smtClean="0"/>
              <a:t>smoke</a:t>
            </a:r>
          </a:p>
          <a:p>
            <a:pPr marL="285750" indent="-285750" algn="ctr">
              <a:buFont typeface="Wingdings" panose="05000000000000000000" pitchFamily="2" charset="2"/>
              <a:buChar char="ü"/>
            </a:pPr>
            <a:endParaRPr lang="en-AU" b="1" dirty="0"/>
          </a:p>
          <a:p>
            <a:pPr marL="285750" indent="-285750" algn="ctr">
              <a:buFont typeface="Wingdings" panose="05000000000000000000" pitchFamily="2" charset="2"/>
              <a:buChar char="ü"/>
            </a:pPr>
            <a:r>
              <a:rPr lang="en-AU" b="1" dirty="0" smtClean="0"/>
              <a:t>Understanding </a:t>
            </a:r>
            <a:r>
              <a:rPr lang="en-AU" b="1" dirty="0"/>
              <a:t>what to always look for in your </a:t>
            </a:r>
            <a:r>
              <a:rPr lang="en-AU" b="1" dirty="0" smtClean="0"/>
              <a:t>hive</a:t>
            </a:r>
          </a:p>
          <a:p>
            <a:pPr algn="ctr"/>
            <a:endParaRPr lang="en-AU" b="1" dirty="0"/>
          </a:p>
          <a:p>
            <a:pPr marL="285750" indent="-285750" algn="ctr">
              <a:buFont typeface="Wingdings" panose="05000000000000000000" pitchFamily="2" charset="2"/>
              <a:buChar char="ü"/>
            </a:pPr>
            <a:r>
              <a:rPr lang="en-AU" b="1" dirty="0" smtClean="0"/>
              <a:t>Checking </a:t>
            </a:r>
            <a:r>
              <a:rPr lang="en-AU" b="1" dirty="0"/>
              <a:t>for your queen </a:t>
            </a:r>
            <a:r>
              <a:rPr lang="en-AU" b="1" dirty="0" smtClean="0"/>
              <a:t>bee</a:t>
            </a:r>
          </a:p>
          <a:p>
            <a:pPr marL="285750" indent="-285750" algn="ctr">
              <a:buFont typeface="Wingdings" panose="05000000000000000000" pitchFamily="2" charset="2"/>
              <a:buChar char="ü"/>
            </a:pPr>
            <a:endParaRPr lang="en-AU" b="1" dirty="0"/>
          </a:p>
          <a:p>
            <a:pPr marL="285750" indent="-285750" algn="ctr">
              <a:buFont typeface="Wingdings" panose="05000000000000000000" pitchFamily="2" charset="2"/>
              <a:buChar char="ü"/>
            </a:pPr>
            <a:r>
              <a:rPr lang="en-AU" b="1" dirty="0" smtClean="0"/>
              <a:t>Storing </a:t>
            </a:r>
            <a:r>
              <a:rPr lang="en-AU" b="1" dirty="0"/>
              <a:t>food and raising the bee </a:t>
            </a:r>
            <a:r>
              <a:rPr lang="en-AU" b="1" dirty="0" smtClean="0"/>
              <a:t>brood</a:t>
            </a:r>
          </a:p>
          <a:p>
            <a:pPr marL="285750" indent="-285750" algn="ctr">
              <a:buFont typeface="Wingdings" panose="05000000000000000000" pitchFamily="2" charset="2"/>
              <a:buChar char="ü"/>
            </a:pPr>
            <a:endParaRPr lang="en-AU" b="1" dirty="0"/>
          </a:p>
          <a:p>
            <a:pPr marL="285750" indent="-285750" algn="ctr">
              <a:buFont typeface="Wingdings" panose="05000000000000000000" pitchFamily="2" charset="2"/>
              <a:buChar char="ü"/>
            </a:pPr>
            <a:r>
              <a:rPr lang="en-AU" b="1" dirty="0" smtClean="0"/>
              <a:t>Inspecting </a:t>
            </a:r>
            <a:r>
              <a:rPr lang="en-AU" b="1" dirty="0"/>
              <a:t>the brood </a:t>
            </a:r>
            <a:r>
              <a:rPr lang="en-AU" b="1" dirty="0" smtClean="0"/>
              <a:t>pattern</a:t>
            </a:r>
          </a:p>
          <a:p>
            <a:pPr algn="ctr"/>
            <a:endParaRPr lang="en-AU" b="1" dirty="0"/>
          </a:p>
          <a:p>
            <a:pPr marL="285750" indent="-285750" algn="ctr">
              <a:buFont typeface="Wingdings" panose="05000000000000000000" pitchFamily="2" charset="2"/>
              <a:buChar char="ü"/>
            </a:pPr>
            <a:r>
              <a:rPr lang="en-AU" b="1" dirty="0" smtClean="0"/>
              <a:t>Recognizing </a:t>
            </a:r>
            <a:r>
              <a:rPr lang="en-AU" b="1" dirty="0"/>
              <a:t>foodstuffs in your </a:t>
            </a:r>
            <a:r>
              <a:rPr lang="en-AU" b="1" dirty="0" smtClean="0"/>
              <a:t>beehive</a:t>
            </a:r>
            <a:endParaRPr lang="en-AU" b="1" dirty="0"/>
          </a:p>
        </p:txBody>
      </p:sp>
      <p:sp>
        <p:nvSpPr>
          <p:cNvPr id="5" name="TextBox 4"/>
          <p:cNvSpPr txBox="1"/>
          <p:nvPr/>
        </p:nvSpPr>
        <p:spPr>
          <a:xfrm>
            <a:off x="2555776" y="188640"/>
            <a:ext cx="4896544" cy="369332"/>
          </a:xfrm>
          <a:prstGeom prst="rect">
            <a:avLst/>
          </a:prstGeom>
          <a:noFill/>
        </p:spPr>
        <p:txBody>
          <a:bodyPr wrap="square" rtlCol="0">
            <a:spAutoFit/>
          </a:bodyPr>
          <a:lstStyle/>
          <a:p>
            <a:pPr algn="ctr"/>
            <a:r>
              <a:rPr lang="en-AU" dirty="0" smtClean="0"/>
              <a:t>Summary</a:t>
            </a:r>
            <a:endParaRPr lang="en-AU" dirty="0"/>
          </a:p>
        </p:txBody>
      </p:sp>
    </p:spTree>
    <p:extLst>
      <p:ext uri="{BB962C8B-B14F-4D97-AF65-F5344CB8AC3E}">
        <p14:creationId xmlns:p14="http://schemas.microsoft.com/office/powerpoint/2010/main" val="3785287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67879"/>
            <a:ext cx="4350742" cy="290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158978"/>
            <a:ext cx="4350741" cy="290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59632" y="740963"/>
            <a:ext cx="2664296" cy="1754326"/>
          </a:xfrm>
          <a:prstGeom prst="rect">
            <a:avLst/>
          </a:prstGeom>
          <a:noFill/>
        </p:spPr>
        <p:txBody>
          <a:bodyPr wrap="square" rtlCol="0">
            <a:spAutoFit/>
          </a:bodyPr>
          <a:lstStyle/>
          <a:p>
            <a:pPr algn="ctr"/>
            <a:r>
              <a:rPr lang="en-AU" b="1" dirty="0" smtClean="0"/>
              <a:t>Using your hive tool, gently ease the flat surface between the bottom of the lid and the top of the super box to prise them apart</a:t>
            </a:r>
            <a:endParaRPr lang="en-AU" b="1" dirty="0"/>
          </a:p>
        </p:txBody>
      </p:sp>
      <p:sp>
        <p:nvSpPr>
          <p:cNvPr id="3" name="TextBox 2"/>
          <p:cNvSpPr txBox="1"/>
          <p:nvPr/>
        </p:nvSpPr>
        <p:spPr>
          <a:xfrm>
            <a:off x="1475656" y="4147560"/>
            <a:ext cx="2448272" cy="1754326"/>
          </a:xfrm>
          <a:prstGeom prst="rect">
            <a:avLst/>
          </a:prstGeom>
          <a:noFill/>
        </p:spPr>
        <p:txBody>
          <a:bodyPr wrap="square" rtlCol="0">
            <a:spAutoFit/>
          </a:bodyPr>
          <a:lstStyle/>
          <a:p>
            <a:pPr algn="ctr"/>
            <a:r>
              <a:rPr lang="en-AU" b="1" dirty="0" smtClean="0"/>
              <a:t>Once the seal has been broken remove the lid and place to the side upside down, while gently smoking the hive if necessary</a:t>
            </a:r>
            <a:endParaRPr lang="en-AU" b="1" dirty="0"/>
          </a:p>
        </p:txBody>
      </p:sp>
      <p:sp>
        <p:nvSpPr>
          <p:cNvPr id="4" name="Slide Number Placeholder 3"/>
          <p:cNvSpPr>
            <a:spLocks noGrp="1"/>
          </p:cNvSpPr>
          <p:nvPr>
            <p:ph type="sldNum" sz="quarter" idx="12"/>
          </p:nvPr>
        </p:nvSpPr>
        <p:spPr/>
        <p:txBody>
          <a:bodyPr/>
          <a:lstStyle/>
          <a:p>
            <a:fld id="{98460B93-C11F-48D5-9A3E-7EBC2510ADC9}" type="slidenum">
              <a:rPr lang="en-AU" smtClean="0"/>
              <a:t>4</a:t>
            </a:fld>
            <a:endParaRPr lang="en-AU" dirty="0"/>
          </a:p>
        </p:txBody>
      </p:sp>
    </p:spTree>
    <p:extLst>
      <p:ext uri="{BB962C8B-B14F-4D97-AF65-F5344CB8AC3E}">
        <p14:creationId xmlns:p14="http://schemas.microsoft.com/office/powerpoint/2010/main" val="10259471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8229600" cy="1143000"/>
          </a:xfrm>
        </p:spPr>
        <p:txBody>
          <a:bodyPr>
            <a:normAutofit fontScale="90000"/>
          </a:bodyPr>
          <a:lstStyle/>
          <a:p>
            <a:r>
              <a:rPr lang="en-AU" sz="3100" dirty="0"/>
              <a:t/>
            </a:r>
            <a:br>
              <a:rPr lang="en-AU" sz="3100" dirty="0"/>
            </a:br>
            <a:r>
              <a:rPr lang="en-AU" sz="2000" b="1" dirty="0" smtClean="0">
                <a:solidFill>
                  <a:srgbClr val="FF0000"/>
                </a:solidFill>
              </a:rPr>
              <a:t>This </a:t>
            </a:r>
            <a:r>
              <a:rPr lang="en-AU" sz="2000" b="1" dirty="0">
                <a:solidFill>
                  <a:srgbClr val="FF0000"/>
                </a:solidFill>
              </a:rPr>
              <a:t>presentation has been prepared by the </a:t>
            </a:r>
            <a:r>
              <a:rPr lang="en-AU" sz="2000" b="1" dirty="0" smtClean="0">
                <a:solidFill>
                  <a:srgbClr val="FF0000"/>
                </a:solidFill>
              </a:rPr>
              <a:t/>
            </a:r>
            <a:br>
              <a:rPr lang="en-AU" sz="2000" b="1" dirty="0" smtClean="0">
                <a:solidFill>
                  <a:srgbClr val="FF0000"/>
                </a:solidFill>
              </a:rPr>
            </a:br>
            <a:r>
              <a:rPr lang="en-AU" sz="2000" b="1" dirty="0" smtClean="0">
                <a:solidFill>
                  <a:srgbClr val="FF0000"/>
                </a:solidFill>
              </a:rPr>
              <a:t>Gold </a:t>
            </a:r>
            <a:r>
              <a:rPr lang="en-AU" sz="2000" b="1" dirty="0">
                <a:solidFill>
                  <a:srgbClr val="FF0000"/>
                </a:solidFill>
              </a:rPr>
              <a:t>Coast </a:t>
            </a:r>
            <a:r>
              <a:rPr lang="en-AU" sz="2000" b="1" dirty="0" smtClean="0">
                <a:solidFill>
                  <a:srgbClr val="FF0000"/>
                </a:solidFill>
              </a:rPr>
              <a:t>Regional </a:t>
            </a:r>
            <a:r>
              <a:rPr lang="en-AU" sz="2000" b="1" dirty="0">
                <a:solidFill>
                  <a:srgbClr val="FF0000"/>
                </a:solidFill>
              </a:rPr>
              <a:t>Beekeepers </a:t>
            </a:r>
            <a:r>
              <a:rPr lang="en-AU" sz="2000" b="1" dirty="0" smtClean="0">
                <a:solidFill>
                  <a:srgbClr val="FF0000"/>
                </a:solidFill>
              </a:rPr>
              <a:t>Inc</a:t>
            </a:r>
            <a:r>
              <a:rPr lang="en-AU" sz="2000" b="1" dirty="0">
                <a:solidFill>
                  <a:srgbClr val="FF0000"/>
                </a:solidFill>
              </a:rPr>
              <a:t>. </a:t>
            </a:r>
            <a:r>
              <a:rPr lang="en-AU" sz="2000" b="1" dirty="0" smtClean="0">
                <a:solidFill>
                  <a:srgbClr val="FF0000"/>
                </a:solidFill>
              </a:rPr>
              <a:t> </a:t>
            </a:r>
            <a:br>
              <a:rPr lang="en-AU" sz="2000" b="1" dirty="0" smtClean="0">
                <a:solidFill>
                  <a:srgbClr val="FF0000"/>
                </a:solidFill>
              </a:rPr>
            </a:br>
            <a:r>
              <a:rPr lang="en-AU" sz="2000" b="1" dirty="0" smtClean="0">
                <a:solidFill>
                  <a:srgbClr val="FF0000"/>
                </a:solidFill>
              </a:rPr>
              <a:t> with information </a:t>
            </a:r>
            <a:r>
              <a:rPr lang="en-AU" sz="2000" b="1" dirty="0">
                <a:solidFill>
                  <a:srgbClr val="FF0000"/>
                </a:solidFill>
              </a:rPr>
              <a:t>from:</a:t>
            </a:r>
            <a:br>
              <a:rPr lang="en-AU" sz="2000" b="1" dirty="0">
                <a:solidFill>
                  <a:srgbClr val="FF0000"/>
                </a:solidFill>
              </a:rPr>
            </a:br>
            <a:endParaRPr lang="en-AU" sz="2000" dirty="0">
              <a:solidFill>
                <a:srgbClr val="FF0000"/>
              </a:solidFill>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endParaRPr lang="en-AU" sz="1800" b="1" dirty="0" smtClean="0"/>
          </a:p>
          <a:p>
            <a:pPr algn="ctr">
              <a:buFont typeface="Wingdings" panose="05000000000000000000" pitchFamily="2" charset="2"/>
              <a:buChar char="Ø"/>
            </a:pPr>
            <a:r>
              <a:rPr lang="en-AU" sz="1800" b="1" dirty="0" smtClean="0"/>
              <a:t>Australian </a:t>
            </a:r>
            <a:r>
              <a:rPr lang="en-AU" sz="1800" b="1" dirty="0"/>
              <a:t>Honey Bee Industry </a:t>
            </a:r>
            <a:r>
              <a:rPr lang="en-AU" sz="1800" b="1" dirty="0" smtClean="0"/>
              <a:t>Council (AHBIC)</a:t>
            </a:r>
            <a:endParaRPr lang="en-AU" sz="1800" b="1" dirty="0"/>
          </a:p>
          <a:p>
            <a:pPr algn="ctr">
              <a:buFont typeface="Wingdings" panose="05000000000000000000" pitchFamily="2" charset="2"/>
              <a:buChar char="Ø"/>
            </a:pPr>
            <a:endParaRPr lang="en-AU" sz="1800" b="1" dirty="0" smtClean="0"/>
          </a:p>
          <a:p>
            <a:pPr algn="ctr">
              <a:buFont typeface="Wingdings" panose="05000000000000000000" pitchFamily="2" charset="2"/>
              <a:buChar char="Ø"/>
            </a:pPr>
            <a:r>
              <a:rPr lang="en-AU" sz="1800" b="1" dirty="0" smtClean="0"/>
              <a:t>Wheen </a:t>
            </a:r>
            <a:r>
              <a:rPr lang="en-AU" sz="1800" b="1" dirty="0"/>
              <a:t>Bee Foundation </a:t>
            </a:r>
          </a:p>
          <a:p>
            <a:pPr algn="ctr">
              <a:buFont typeface="Wingdings" panose="05000000000000000000" pitchFamily="2" charset="2"/>
              <a:buChar char="Ø"/>
            </a:pPr>
            <a:endParaRPr lang="en-AU" sz="1800" b="1" dirty="0" smtClean="0"/>
          </a:p>
          <a:p>
            <a:pPr algn="ctr">
              <a:buFont typeface="Wingdings" panose="05000000000000000000" pitchFamily="2" charset="2"/>
              <a:buChar char="Ø"/>
            </a:pPr>
            <a:r>
              <a:rPr lang="en-AU" sz="1800" b="1" dirty="0" smtClean="0"/>
              <a:t>Department </a:t>
            </a:r>
            <a:r>
              <a:rPr lang="en-AU" sz="1800" b="1" dirty="0"/>
              <a:t>of Agriculture, Fisheries and Forestry </a:t>
            </a:r>
            <a:r>
              <a:rPr lang="en-AU" sz="1800" b="1" dirty="0" smtClean="0"/>
              <a:t>( DAFF Apiary </a:t>
            </a:r>
            <a:r>
              <a:rPr lang="en-AU" sz="1800" b="1" dirty="0"/>
              <a:t>Unit)</a:t>
            </a:r>
          </a:p>
          <a:p>
            <a:pPr algn="ctr">
              <a:buFont typeface="Wingdings" panose="05000000000000000000" pitchFamily="2" charset="2"/>
              <a:buChar char="Ø"/>
            </a:pPr>
            <a:endParaRPr lang="en-AU" sz="1800" b="1" dirty="0" smtClean="0"/>
          </a:p>
          <a:p>
            <a:pPr algn="ctr">
              <a:buFont typeface="Wingdings" panose="05000000000000000000" pitchFamily="2" charset="2"/>
              <a:buChar char="Ø"/>
            </a:pPr>
            <a:r>
              <a:rPr lang="en-AU" sz="1800" b="1" dirty="0" smtClean="0"/>
              <a:t>Queensland </a:t>
            </a:r>
            <a:r>
              <a:rPr lang="en-AU" sz="1800" b="1" dirty="0"/>
              <a:t>Beekeepers Association </a:t>
            </a:r>
            <a:r>
              <a:rPr lang="en-AU" sz="1800" b="1" dirty="0" smtClean="0"/>
              <a:t>(QBA)</a:t>
            </a:r>
            <a:endParaRPr lang="en-AU" sz="1800" b="1" dirty="0"/>
          </a:p>
          <a:p>
            <a:pPr algn="ctr">
              <a:buFont typeface="Wingdings" panose="05000000000000000000" pitchFamily="2" charset="2"/>
              <a:buChar char="Ø"/>
            </a:pPr>
            <a:endParaRPr lang="en-AU" sz="1800" b="1" dirty="0" smtClean="0"/>
          </a:p>
          <a:p>
            <a:pPr algn="ctr">
              <a:buFont typeface="Wingdings" panose="05000000000000000000" pitchFamily="2" charset="2"/>
              <a:buChar char="Ø"/>
            </a:pPr>
            <a:r>
              <a:rPr lang="en-AU" sz="1800" b="1" dirty="0" smtClean="0"/>
              <a:t>Be </a:t>
            </a:r>
            <a:r>
              <a:rPr lang="en-AU" sz="1800" b="1" dirty="0"/>
              <a:t>Aware  </a:t>
            </a:r>
          </a:p>
          <a:p>
            <a:pPr algn="ctr">
              <a:buFont typeface="Wingdings" panose="05000000000000000000" pitchFamily="2" charset="2"/>
              <a:buChar char="Ø"/>
            </a:pPr>
            <a:endParaRPr lang="en-AU" sz="1800" b="1" dirty="0" smtClean="0"/>
          </a:p>
          <a:p>
            <a:pPr algn="ctr">
              <a:buFont typeface="Wingdings" panose="05000000000000000000" pitchFamily="2" charset="2"/>
              <a:buChar char="Ø"/>
            </a:pPr>
            <a:r>
              <a:rPr lang="en-AU" sz="1800" b="1" dirty="0" smtClean="0"/>
              <a:t>Department </a:t>
            </a:r>
            <a:r>
              <a:rPr lang="en-AU" sz="1800" b="1" dirty="0"/>
              <a:t>of Primary Industries NSW </a:t>
            </a:r>
            <a:r>
              <a:rPr lang="en-AU" sz="1800" b="1" dirty="0" smtClean="0"/>
              <a:t>(DPI)</a:t>
            </a:r>
            <a:endParaRPr lang="en-AU" sz="1800" b="1" dirty="0">
              <a:solidFill>
                <a:srgbClr val="0070C0"/>
              </a:solidFill>
            </a:endParaRPr>
          </a:p>
          <a:p>
            <a:pPr algn="ctr">
              <a:buFont typeface="Wingdings" panose="05000000000000000000" pitchFamily="2" charset="2"/>
              <a:buChar char="Ø"/>
            </a:pPr>
            <a:endParaRPr lang="en-AU" sz="1800" b="1" dirty="0" smtClean="0"/>
          </a:p>
          <a:p>
            <a:pPr algn="ctr">
              <a:buFont typeface="Wingdings" panose="05000000000000000000" pitchFamily="2" charset="2"/>
              <a:buChar char="Ø"/>
            </a:pPr>
            <a:r>
              <a:rPr lang="en-AU" sz="1800" b="1" dirty="0" smtClean="0"/>
              <a:t>Plant </a:t>
            </a:r>
            <a:r>
              <a:rPr lang="en-AU" sz="1800" b="1" dirty="0"/>
              <a:t>Health Australia </a:t>
            </a:r>
            <a:r>
              <a:rPr lang="en-AU" sz="1800" b="1" dirty="0" smtClean="0">
                <a:solidFill>
                  <a:prstClr val="black"/>
                </a:solidFill>
              </a:rPr>
              <a:t>  (PHA)</a:t>
            </a:r>
            <a:endParaRPr lang="en-AU" sz="1800" b="1" dirty="0">
              <a:solidFill>
                <a:prstClr val="black"/>
              </a:solidFill>
            </a:endParaRPr>
          </a:p>
        </p:txBody>
      </p:sp>
    </p:spTree>
    <p:extLst>
      <p:ext uri="{BB962C8B-B14F-4D97-AF65-F5344CB8AC3E}">
        <p14:creationId xmlns:p14="http://schemas.microsoft.com/office/powerpoint/2010/main" val="2644709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052736"/>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47664" y="188640"/>
            <a:ext cx="5879976" cy="369332"/>
          </a:xfrm>
          <a:prstGeom prst="rect">
            <a:avLst/>
          </a:prstGeom>
          <a:noFill/>
        </p:spPr>
        <p:txBody>
          <a:bodyPr wrap="square" rtlCol="0">
            <a:spAutoFit/>
          </a:bodyPr>
          <a:lstStyle/>
          <a:p>
            <a:pPr algn="ctr"/>
            <a:r>
              <a:rPr lang="en-AU" b="1" dirty="0" smtClean="0"/>
              <a:t>Checking for Small Hive Beetle</a:t>
            </a:r>
            <a:endParaRPr lang="en-AU" b="1" dirty="0"/>
          </a:p>
        </p:txBody>
      </p:sp>
      <p:sp>
        <p:nvSpPr>
          <p:cNvPr id="3" name="TextBox 2"/>
          <p:cNvSpPr txBox="1"/>
          <p:nvPr/>
        </p:nvSpPr>
        <p:spPr>
          <a:xfrm>
            <a:off x="1187624" y="5661248"/>
            <a:ext cx="6408712" cy="923330"/>
          </a:xfrm>
          <a:prstGeom prst="rect">
            <a:avLst/>
          </a:prstGeom>
          <a:noFill/>
        </p:spPr>
        <p:txBody>
          <a:bodyPr wrap="square" rtlCol="0">
            <a:spAutoFit/>
          </a:bodyPr>
          <a:lstStyle/>
          <a:p>
            <a:pPr algn="ctr"/>
            <a:r>
              <a:rPr lang="en-AU" b="1" dirty="0" smtClean="0"/>
              <a:t>Small Hive Beetle</a:t>
            </a:r>
          </a:p>
          <a:p>
            <a:pPr algn="ctr"/>
            <a:r>
              <a:rPr lang="en-AU" b="1" dirty="0" smtClean="0"/>
              <a:t>The Velcro like backing on vinyl floor sheeting catches their legs then the bees attack and kill them.</a:t>
            </a:r>
            <a:endParaRPr lang="en-AU" b="1" dirty="0"/>
          </a:p>
        </p:txBody>
      </p:sp>
      <p:cxnSp>
        <p:nvCxnSpPr>
          <p:cNvPr id="5" name="Straight Arrow Connector 4"/>
          <p:cNvCxnSpPr/>
          <p:nvPr/>
        </p:nvCxnSpPr>
        <p:spPr>
          <a:xfrm flipV="1">
            <a:off x="4644008" y="2852936"/>
            <a:ext cx="72008" cy="28083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 name="Slide Number Placeholder 3"/>
          <p:cNvSpPr>
            <a:spLocks noGrp="1"/>
          </p:cNvSpPr>
          <p:nvPr>
            <p:ph type="sldNum" sz="quarter" idx="12"/>
          </p:nvPr>
        </p:nvSpPr>
        <p:spPr/>
        <p:txBody>
          <a:bodyPr/>
          <a:lstStyle/>
          <a:p>
            <a:fld id="{98460B93-C11F-48D5-9A3E-7EBC2510ADC9}" type="slidenum">
              <a:rPr lang="en-AU" smtClean="0"/>
              <a:t>5</a:t>
            </a:fld>
            <a:endParaRPr lang="en-AU" dirty="0"/>
          </a:p>
        </p:txBody>
      </p:sp>
    </p:spTree>
    <p:extLst>
      <p:ext uri="{BB962C8B-B14F-4D97-AF65-F5344CB8AC3E}">
        <p14:creationId xmlns:p14="http://schemas.microsoft.com/office/powerpoint/2010/main" val="1599121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149" y="1196752"/>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1640" y="367378"/>
            <a:ext cx="6192688" cy="369332"/>
          </a:xfrm>
          <a:prstGeom prst="rect">
            <a:avLst/>
          </a:prstGeom>
          <a:noFill/>
        </p:spPr>
        <p:txBody>
          <a:bodyPr wrap="square" rtlCol="0">
            <a:spAutoFit/>
          </a:bodyPr>
          <a:lstStyle/>
          <a:p>
            <a:pPr algn="ctr"/>
            <a:r>
              <a:rPr lang="en-AU" b="1" dirty="0" smtClean="0"/>
              <a:t>Removing a Small Hive Beetle trap</a:t>
            </a:r>
            <a:endParaRPr lang="en-AU" b="1" dirty="0"/>
          </a:p>
        </p:txBody>
      </p:sp>
      <p:sp>
        <p:nvSpPr>
          <p:cNvPr id="3" name="TextBox 2"/>
          <p:cNvSpPr txBox="1"/>
          <p:nvPr/>
        </p:nvSpPr>
        <p:spPr>
          <a:xfrm>
            <a:off x="2051720" y="5517232"/>
            <a:ext cx="5278429" cy="369332"/>
          </a:xfrm>
          <a:prstGeom prst="rect">
            <a:avLst/>
          </a:prstGeom>
          <a:noFill/>
        </p:spPr>
        <p:txBody>
          <a:bodyPr wrap="square" rtlCol="0">
            <a:spAutoFit/>
          </a:bodyPr>
          <a:lstStyle/>
          <a:p>
            <a:pPr algn="ctr"/>
            <a:r>
              <a:rPr lang="en-AU" b="1" dirty="0" smtClean="0"/>
              <a:t>SHB in the oil filled trap</a:t>
            </a:r>
            <a:endParaRPr lang="en-AU" b="1" dirty="0"/>
          </a:p>
        </p:txBody>
      </p:sp>
      <p:cxnSp>
        <p:nvCxnSpPr>
          <p:cNvPr id="5" name="Straight Arrow Connector 4"/>
          <p:cNvCxnSpPr/>
          <p:nvPr/>
        </p:nvCxnSpPr>
        <p:spPr>
          <a:xfrm flipV="1">
            <a:off x="4572000" y="3717032"/>
            <a:ext cx="118934" cy="1800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 name="Slide Number Placeholder 3"/>
          <p:cNvSpPr>
            <a:spLocks noGrp="1"/>
          </p:cNvSpPr>
          <p:nvPr>
            <p:ph type="sldNum" sz="quarter" idx="12"/>
          </p:nvPr>
        </p:nvSpPr>
        <p:spPr/>
        <p:txBody>
          <a:bodyPr/>
          <a:lstStyle/>
          <a:p>
            <a:fld id="{98460B93-C11F-48D5-9A3E-7EBC2510ADC9}" type="slidenum">
              <a:rPr lang="en-AU" smtClean="0"/>
              <a:t>6</a:t>
            </a:fld>
            <a:endParaRPr lang="en-AU" dirty="0"/>
          </a:p>
        </p:txBody>
      </p:sp>
    </p:spTree>
    <p:extLst>
      <p:ext uri="{BB962C8B-B14F-4D97-AF65-F5344CB8AC3E}">
        <p14:creationId xmlns:p14="http://schemas.microsoft.com/office/powerpoint/2010/main" val="2247990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050650"/>
            <a:ext cx="3961910" cy="2641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12" y="794956"/>
            <a:ext cx="4067497" cy="271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46990" y="404664"/>
            <a:ext cx="4608512" cy="369332"/>
          </a:xfrm>
          <a:prstGeom prst="rect">
            <a:avLst/>
          </a:prstGeom>
          <a:noFill/>
        </p:spPr>
        <p:txBody>
          <a:bodyPr wrap="square" rtlCol="0">
            <a:spAutoFit/>
          </a:bodyPr>
          <a:lstStyle/>
          <a:p>
            <a:pPr algn="ctr"/>
            <a:r>
              <a:rPr lang="en-AU" b="1" dirty="0" smtClean="0"/>
              <a:t>Carefully Remove the frame</a:t>
            </a:r>
            <a:endParaRPr lang="en-AU" b="1" dirty="0"/>
          </a:p>
        </p:txBody>
      </p:sp>
      <p:sp>
        <p:nvSpPr>
          <p:cNvPr id="3" name="TextBox 2"/>
          <p:cNvSpPr txBox="1"/>
          <p:nvPr/>
        </p:nvSpPr>
        <p:spPr>
          <a:xfrm>
            <a:off x="3073883" y="3527430"/>
            <a:ext cx="3672408" cy="523220"/>
          </a:xfrm>
          <a:prstGeom prst="rect">
            <a:avLst/>
          </a:prstGeom>
          <a:noFill/>
        </p:spPr>
        <p:txBody>
          <a:bodyPr wrap="square" rtlCol="0">
            <a:spAutoFit/>
          </a:bodyPr>
          <a:lstStyle/>
          <a:p>
            <a:pPr algn="ctr"/>
            <a:r>
              <a:rPr lang="en-AU" sz="1400" b="1" dirty="0" smtClean="0"/>
              <a:t>Using the hive tool carefully break the propolis seal between frames then gently lift the frame</a:t>
            </a:r>
            <a:endParaRPr lang="en-AU" sz="1400" b="1" dirty="0"/>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39" y="823473"/>
            <a:ext cx="4024723" cy="2683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8460B93-C11F-48D5-9A3E-7EBC2510ADC9}" type="slidenum">
              <a:rPr lang="en-AU" smtClean="0"/>
              <a:t>7</a:t>
            </a:fld>
            <a:endParaRPr lang="en-AU" dirty="0"/>
          </a:p>
        </p:txBody>
      </p:sp>
    </p:spTree>
    <p:extLst>
      <p:ext uri="{BB962C8B-B14F-4D97-AF65-F5344CB8AC3E}">
        <p14:creationId xmlns:p14="http://schemas.microsoft.com/office/powerpoint/2010/main" val="2099799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697548"/>
            <a:ext cx="6960096" cy="464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83768" y="332656"/>
            <a:ext cx="4104456" cy="369332"/>
          </a:xfrm>
          <a:prstGeom prst="rect">
            <a:avLst/>
          </a:prstGeom>
          <a:noFill/>
        </p:spPr>
        <p:txBody>
          <a:bodyPr wrap="square" rtlCol="0">
            <a:spAutoFit/>
          </a:bodyPr>
          <a:lstStyle/>
          <a:p>
            <a:pPr algn="ctr"/>
            <a:r>
              <a:rPr lang="en-AU" b="1" dirty="0" smtClean="0"/>
              <a:t>Propolis</a:t>
            </a:r>
            <a:endParaRPr lang="en-AU" b="1" dirty="0"/>
          </a:p>
        </p:txBody>
      </p:sp>
      <p:sp>
        <p:nvSpPr>
          <p:cNvPr id="3" name="TextBox 2"/>
          <p:cNvSpPr txBox="1"/>
          <p:nvPr/>
        </p:nvSpPr>
        <p:spPr>
          <a:xfrm>
            <a:off x="1259632" y="5445224"/>
            <a:ext cx="6816080" cy="646331"/>
          </a:xfrm>
          <a:prstGeom prst="rect">
            <a:avLst/>
          </a:prstGeom>
          <a:noFill/>
        </p:spPr>
        <p:txBody>
          <a:bodyPr wrap="square" rtlCol="0">
            <a:spAutoFit/>
          </a:bodyPr>
          <a:lstStyle/>
          <a:p>
            <a:pPr algn="ctr"/>
            <a:r>
              <a:rPr lang="en-AU" sz="1200" b="1" dirty="0" smtClean="0"/>
              <a:t>Propolis, a bee glue made from gummy, resinous substances gathered by the bees from various plants, mixed with wax and saliva and used to seal cracks and as an anti-bacterial agent in the hive.</a:t>
            </a:r>
          </a:p>
          <a:p>
            <a:pPr algn="ctr"/>
            <a:r>
              <a:rPr lang="en-AU" sz="1200" b="1" dirty="0" smtClean="0"/>
              <a:t>Sought by people for its health benefits</a:t>
            </a:r>
            <a:endParaRPr lang="en-AU" sz="1200" b="1" dirty="0"/>
          </a:p>
        </p:txBody>
      </p:sp>
      <p:sp>
        <p:nvSpPr>
          <p:cNvPr id="4" name="Slide Number Placeholder 3"/>
          <p:cNvSpPr>
            <a:spLocks noGrp="1"/>
          </p:cNvSpPr>
          <p:nvPr>
            <p:ph type="sldNum" sz="quarter" idx="12"/>
          </p:nvPr>
        </p:nvSpPr>
        <p:spPr/>
        <p:txBody>
          <a:bodyPr/>
          <a:lstStyle/>
          <a:p>
            <a:fld id="{98460B93-C11F-48D5-9A3E-7EBC2510ADC9}" type="slidenum">
              <a:rPr lang="en-AU" smtClean="0"/>
              <a:t>8</a:t>
            </a:fld>
            <a:endParaRPr lang="en-AU" dirty="0"/>
          </a:p>
        </p:txBody>
      </p:sp>
    </p:spTree>
    <p:extLst>
      <p:ext uri="{BB962C8B-B14F-4D97-AF65-F5344CB8AC3E}">
        <p14:creationId xmlns:p14="http://schemas.microsoft.com/office/powerpoint/2010/main" val="2586262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124744"/>
            <a:ext cx="6840760" cy="456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67744" y="299562"/>
            <a:ext cx="4824536" cy="369332"/>
          </a:xfrm>
          <a:prstGeom prst="rect">
            <a:avLst/>
          </a:prstGeom>
          <a:noFill/>
        </p:spPr>
        <p:txBody>
          <a:bodyPr wrap="square" rtlCol="0">
            <a:spAutoFit/>
          </a:bodyPr>
          <a:lstStyle/>
          <a:p>
            <a:pPr algn="ctr"/>
            <a:r>
              <a:rPr lang="en-AU" b="1" dirty="0" smtClean="0"/>
              <a:t>A fully capped frame of honey</a:t>
            </a:r>
            <a:endParaRPr lang="en-AU" b="1" dirty="0"/>
          </a:p>
        </p:txBody>
      </p:sp>
      <p:sp>
        <p:nvSpPr>
          <p:cNvPr id="3" name="TextBox 2"/>
          <p:cNvSpPr txBox="1"/>
          <p:nvPr/>
        </p:nvSpPr>
        <p:spPr>
          <a:xfrm>
            <a:off x="2915816" y="5949280"/>
            <a:ext cx="2952328" cy="369332"/>
          </a:xfrm>
          <a:prstGeom prst="rect">
            <a:avLst/>
          </a:prstGeom>
          <a:noFill/>
        </p:spPr>
        <p:txBody>
          <a:bodyPr wrap="square" rtlCol="0">
            <a:spAutoFit/>
          </a:bodyPr>
          <a:lstStyle/>
          <a:p>
            <a:pPr algn="ctr"/>
            <a:r>
              <a:rPr lang="en-AU" b="1" dirty="0" smtClean="0"/>
              <a:t>Small Hive Beetle</a:t>
            </a:r>
            <a:endParaRPr lang="en-AU" b="1" dirty="0"/>
          </a:p>
        </p:txBody>
      </p:sp>
      <p:cxnSp>
        <p:nvCxnSpPr>
          <p:cNvPr id="5" name="Straight Arrow Connector 4"/>
          <p:cNvCxnSpPr>
            <a:stCxn id="3" idx="0"/>
          </p:cNvCxnSpPr>
          <p:nvPr/>
        </p:nvCxnSpPr>
        <p:spPr>
          <a:xfrm flipV="1">
            <a:off x="4391980" y="4221088"/>
            <a:ext cx="288032" cy="17281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 name="Slide Number Placeholder 3"/>
          <p:cNvSpPr>
            <a:spLocks noGrp="1"/>
          </p:cNvSpPr>
          <p:nvPr>
            <p:ph type="sldNum" sz="quarter" idx="12"/>
          </p:nvPr>
        </p:nvSpPr>
        <p:spPr/>
        <p:txBody>
          <a:bodyPr/>
          <a:lstStyle/>
          <a:p>
            <a:fld id="{98460B93-C11F-48D5-9A3E-7EBC2510ADC9}" type="slidenum">
              <a:rPr lang="en-AU" smtClean="0"/>
              <a:t>9</a:t>
            </a:fld>
            <a:endParaRPr lang="en-AU" dirty="0"/>
          </a:p>
        </p:txBody>
      </p:sp>
    </p:spTree>
    <p:extLst>
      <p:ext uri="{BB962C8B-B14F-4D97-AF65-F5344CB8AC3E}">
        <p14:creationId xmlns:p14="http://schemas.microsoft.com/office/powerpoint/2010/main" val="196619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928</TotalTime>
  <Words>3095</Words>
  <Application>Microsoft Office PowerPoint</Application>
  <PresentationFormat>On-screen Show (4:3)</PresentationFormat>
  <Paragraphs>732</Paragraphs>
  <Slides>40</Slides>
  <Notes>36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The Gold Coast Regional Beekeepers Inc.</vt:lpstr>
      <vt:lpstr>*What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This presentation has been prepared by the  Gold Coast Regional Beekeepers Inc.    with information from: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Gold Coast Amateur Beekeepers Society Inc.</dc:title>
  <dc:creator>Owner</dc:creator>
  <cp:lastModifiedBy>Owner</cp:lastModifiedBy>
  <cp:revision>69</cp:revision>
  <dcterms:created xsi:type="dcterms:W3CDTF">2014-11-02T02:17:30Z</dcterms:created>
  <dcterms:modified xsi:type="dcterms:W3CDTF">2016-08-30T09:26:03Z</dcterms:modified>
</cp:coreProperties>
</file>