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70" r:id="rId5"/>
    <p:sldId id="259" r:id="rId6"/>
    <p:sldId id="260" r:id="rId7"/>
    <p:sldId id="266" r:id="rId8"/>
    <p:sldId id="261" r:id="rId9"/>
    <p:sldId id="262" r:id="rId10"/>
    <p:sldId id="263" r:id="rId11"/>
    <p:sldId id="264" r:id="rId12"/>
    <p:sldId id="265" r:id="rId13"/>
    <p:sldId id="267" r:id="rId14"/>
    <p:sldId id="268"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14" y="-5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44AFDCDF-BA52-4343-8381-BD8E6A37E4FC}" type="datetimeFigureOut">
              <a:rPr lang="en-AU" smtClean="0"/>
              <a:t>30/08/2016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6149108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4AFDCDF-BA52-4343-8381-BD8E6A37E4FC}" type="datetimeFigureOut">
              <a:rPr lang="en-AU" smtClean="0"/>
              <a:t>30/08/2016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10333643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4AFDCDF-BA52-4343-8381-BD8E6A37E4FC}" type="datetimeFigureOut">
              <a:rPr lang="en-AU" smtClean="0"/>
              <a:t>30/08/2016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26854680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44AFDCDF-BA52-4343-8381-BD8E6A37E4FC}" type="datetimeFigureOut">
              <a:rPr lang="en-AU" smtClean="0"/>
              <a:t>30/08/2016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24496096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4AFDCDF-BA52-4343-8381-BD8E6A37E4FC}" type="datetimeFigureOut">
              <a:rPr lang="en-AU" smtClean="0"/>
              <a:t>30/08/2016</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3551375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44AFDCDF-BA52-4343-8381-BD8E6A37E4FC}" type="datetimeFigureOut">
              <a:rPr lang="en-AU" smtClean="0"/>
              <a:t>30/08/2016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2315827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44AFDCDF-BA52-4343-8381-BD8E6A37E4FC}" type="datetimeFigureOut">
              <a:rPr lang="en-AU" smtClean="0"/>
              <a:t>30/08/2016</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245178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44AFDCDF-BA52-4343-8381-BD8E6A37E4FC}" type="datetimeFigureOut">
              <a:rPr lang="en-AU" smtClean="0"/>
              <a:t>30/08/2016</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224723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4AFDCDF-BA52-4343-8381-BD8E6A37E4FC}" type="datetimeFigureOut">
              <a:rPr lang="en-AU" smtClean="0"/>
              <a:t>30/08/2016</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32482097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FDCDF-BA52-4343-8381-BD8E6A37E4FC}" type="datetimeFigureOut">
              <a:rPr lang="en-AU" smtClean="0"/>
              <a:t>30/08/2016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17708952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4AFDCDF-BA52-4343-8381-BD8E6A37E4FC}" type="datetimeFigureOut">
              <a:rPr lang="en-AU" smtClean="0"/>
              <a:t>30/08/2016</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A07242EC-4AC5-4D9E-B9B9-EA8B649B8F86}" type="slidenum">
              <a:rPr lang="en-AU" smtClean="0"/>
              <a:t>‹#›</a:t>
            </a:fld>
            <a:endParaRPr lang="en-AU"/>
          </a:p>
        </p:txBody>
      </p:sp>
    </p:spTree>
    <p:extLst>
      <p:ext uri="{BB962C8B-B14F-4D97-AF65-F5344CB8AC3E}">
        <p14:creationId xmlns:p14="http://schemas.microsoft.com/office/powerpoint/2010/main" val="42880293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00">
            <a:alpha val="31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AFDCDF-BA52-4343-8381-BD8E6A37E4FC}" type="datetimeFigureOut">
              <a:rPr lang="en-AU" smtClean="0"/>
              <a:t>30/08/2016</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7242EC-4AC5-4D9E-B9B9-EA8B649B8F86}" type="slidenum">
              <a:rPr lang="en-AU" smtClean="0"/>
              <a:t>‹#›</a:t>
            </a:fld>
            <a:endParaRPr lang="en-AU"/>
          </a:p>
        </p:txBody>
      </p:sp>
    </p:spTree>
    <p:extLst>
      <p:ext uri="{BB962C8B-B14F-4D97-AF65-F5344CB8AC3E}">
        <p14:creationId xmlns:p14="http://schemas.microsoft.com/office/powerpoint/2010/main" val="3068108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31640" y="4869160"/>
            <a:ext cx="6400800" cy="1752600"/>
          </a:xfrm>
        </p:spPr>
        <p:txBody>
          <a:bodyPr/>
          <a:lstStyle/>
          <a:p>
            <a:r>
              <a:rPr lang="en-AU" dirty="0" smtClean="0">
                <a:solidFill>
                  <a:schemeClr val="tx1"/>
                </a:solidFill>
              </a:rPr>
              <a:t>Preparing your hives </a:t>
            </a:r>
          </a:p>
          <a:p>
            <a:r>
              <a:rPr lang="en-AU" dirty="0" smtClean="0">
                <a:solidFill>
                  <a:schemeClr val="tx1"/>
                </a:solidFill>
              </a:rPr>
              <a:t>for</a:t>
            </a:r>
          </a:p>
          <a:p>
            <a:r>
              <a:rPr lang="en-AU" dirty="0" smtClean="0">
                <a:solidFill>
                  <a:schemeClr val="tx1"/>
                </a:solidFill>
              </a:rPr>
              <a:t>WINTER</a:t>
            </a:r>
            <a:endParaRPr lang="en-AU" dirty="0">
              <a:solidFill>
                <a:schemeClr val="tx1"/>
              </a:solidFill>
            </a:endParaRPr>
          </a:p>
        </p:txBody>
      </p:sp>
      <p:sp>
        <p:nvSpPr>
          <p:cNvPr id="5" name="Title 1"/>
          <p:cNvSpPr>
            <a:spLocks noGrp="1"/>
          </p:cNvSpPr>
          <p:nvPr>
            <p:ph type="ctrTitle"/>
          </p:nvPr>
        </p:nvSpPr>
        <p:spPr>
          <a:xfrm>
            <a:off x="35496" y="188913"/>
            <a:ext cx="9001000" cy="2303983"/>
          </a:xfrm>
        </p:spPr>
        <p:txBody>
          <a:bodyPr>
            <a:normAutofit/>
          </a:bodyPr>
          <a:lstStyle/>
          <a:p>
            <a:r>
              <a:rPr lang="en-AU" sz="4000" dirty="0" smtClean="0">
                <a:latin typeface="+mn-lt"/>
              </a:rPr>
              <a:t>The Gold Coast Regional Beekeepers Inc.</a:t>
            </a:r>
            <a:r>
              <a:rPr lang="en-AU" dirty="0" smtClean="0">
                <a:latin typeface="Old English Text MT" panose="03040902040508030806" pitchFamily="66" charset="0"/>
              </a:rPr>
              <a:t/>
            </a:r>
            <a:br>
              <a:rPr lang="en-AU" dirty="0" smtClean="0">
                <a:latin typeface="Old English Text MT" panose="03040902040508030806" pitchFamily="66" charset="0"/>
              </a:rPr>
            </a:br>
            <a:endParaRPr lang="en-AU" dirty="0">
              <a:latin typeface="Old English Text MT" panose="03040902040508030806" pitchFamily="66" charset="0"/>
            </a:endParaRPr>
          </a:p>
        </p:txBody>
      </p:sp>
      <p:pic>
        <p:nvPicPr>
          <p:cNvPr id="9225" name="Picture 9" descr="C:\Users\Owner\AppData\Local\Microsoft\Windows\Temporary Internet Files\Content.IE5\9OD7Z5CD\cartoon-bumble-bee-clip-art-thumb2759953[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700808"/>
            <a:ext cx="3057128" cy="305712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020272" y="6165304"/>
            <a:ext cx="1944216" cy="338554"/>
          </a:xfrm>
          <a:prstGeom prst="rect">
            <a:avLst/>
          </a:prstGeom>
          <a:noFill/>
        </p:spPr>
        <p:txBody>
          <a:bodyPr wrap="square" rtlCol="0">
            <a:spAutoFit/>
          </a:bodyPr>
          <a:lstStyle/>
          <a:p>
            <a:r>
              <a:rPr lang="en-AU" sz="1600" b="1" dirty="0" smtClean="0">
                <a:latin typeface="Brush Script MT" pitchFamily="66" charset="0"/>
              </a:rPr>
              <a:t>Compiled by John Polley</a:t>
            </a:r>
            <a:endParaRPr lang="en-AU" sz="1600" b="1" dirty="0">
              <a:latin typeface="Brush Script MT" pitchFamily="66" charset="0"/>
            </a:endParaRPr>
          </a:p>
        </p:txBody>
      </p:sp>
    </p:spTree>
    <p:extLst>
      <p:ext uri="{BB962C8B-B14F-4D97-AF65-F5344CB8AC3E}">
        <p14:creationId xmlns:p14="http://schemas.microsoft.com/office/powerpoint/2010/main" val="8450969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4292" y="2378"/>
            <a:ext cx="8784976" cy="3498629"/>
          </a:xfrm>
        </p:spPr>
        <p:txBody>
          <a:bodyPr>
            <a:normAutofit fontScale="90000"/>
          </a:bodyPr>
          <a:lstStyle/>
          <a:p>
            <a:r>
              <a:rPr lang="en-AU" b="1" dirty="0" smtClean="0">
                <a:effectLst/>
              </a:rPr>
              <a:t>Sac Brood</a:t>
            </a:r>
            <a:r>
              <a:rPr lang="en-AU" dirty="0" smtClean="0">
                <a:effectLst/>
              </a:rPr>
              <a:t/>
            </a:r>
            <a:br>
              <a:rPr lang="en-AU" dirty="0" smtClean="0">
                <a:effectLst/>
              </a:rPr>
            </a:br>
            <a:r>
              <a:rPr lang="en-AU" sz="3100" dirty="0" smtClean="0">
                <a:effectLst/>
              </a:rPr>
              <a:t>The pupae do not develop or shed the last skin which locks in the pupae as it rots containing the spores.</a:t>
            </a:r>
            <a:br>
              <a:rPr lang="en-AU" sz="3100" dirty="0" smtClean="0">
                <a:effectLst/>
              </a:rPr>
            </a:br>
            <a:r>
              <a:rPr lang="en-AU" sz="3100" dirty="0" smtClean="0">
                <a:effectLst/>
              </a:rPr>
              <a:t/>
            </a:r>
            <a:br>
              <a:rPr lang="en-AU" sz="3100" dirty="0" smtClean="0">
                <a:effectLst/>
              </a:rPr>
            </a:br>
            <a:r>
              <a:rPr lang="en-AU" sz="3200" dirty="0" smtClean="0"/>
              <a:t>The brood is pointing downwards but that is because the head does not develop:</a:t>
            </a:r>
            <a:r>
              <a:rPr lang="en-AU" sz="3100" dirty="0" smtClean="0">
                <a:effectLst/>
              </a:rPr>
              <a:t/>
            </a:r>
            <a:br>
              <a:rPr lang="en-AU" sz="3100" dirty="0" smtClean="0">
                <a:effectLst/>
              </a:rPr>
            </a:br>
            <a:endParaRPr lang="en-AU" sz="31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645024"/>
            <a:ext cx="4263252" cy="28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6" y="3663510"/>
            <a:ext cx="4214728" cy="2823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67881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88640"/>
            <a:ext cx="7772400" cy="1470025"/>
          </a:xfrm>
        </p:spPr>
        <p:txBody>
          <a:bodyPr>
            <a:normAutofit fontScale="90000"/>
          </a:bodyPr>
          <a:lstStyle/>
          <a:p>
            <a:r>
              <a:rPr lang="en-AU" dirty="0" smtClean="0"/>
              <a:t/>
            </a:r>
            <a:br>
              <a:rPr lang="en-AU" dirty="0" smtClean="0"/>
            </a:br>
            <a:r>
              <a:rPr lang="en-AU" dirty="0" smtClean="0"/>
              <a:t/>
            </a:r>
            <a:br>
              <a:rPr lang="en-AU" dirty="0" smtClean="0"/>
            </a:br>
            <a:r>
              <a:rPr lang="en-AU" sz="3600" b="1" dirty="0" smtClean="0"/>
              <a:t>Chalkbrood</a:t>
            </a:r>
            <a:r>
              <a:rPr lang="en-AU" sz="3600" dirty="0" smtClean="0"/>
              <a:t>.</a:t>
            </a:r>
            <a:br>
              <a:rPr lang="en-AU" sz="3600" dirty="0" smtClean="0"/>
            </a:br>
            <a:r>
              <a:rPr lang="en-AU" sz="3600" dirty="0" smtClean="0"/>
              <a:t>Chalkbrood is caused by the fungus </a:t>
            </a:r>
            <a:r>
              <a:rPr lang="en-AU" sz="3600" i="1" dirty="0" smtClean="0"/>
              <a:t>Ascosphaera </a:t>
            </a:r>
            <a:r>
              <a:rPr lang="en-AU" sz="3600" i="1" dirty="0" err="1" smtClean="0"/>
              <a:t>appis</a:t>
            </a:r>
            <a:r>
              <a:rPr lang="en-AU" sz="3600" dirty="0" smtClean="0"/>
              <a:t> and it affects both sealed and unsealed brood.</a:t>
            </a:r>
            <a:br>
              <a:rPr lang="en-AU" sz="3600" dirty="0" smtClean="0"/>
            </a:br>
            <a:endParaRPr lang="en-AU" sz="3600" dirty="0"/>
          </a:p>
        </p:txBody>
      </p:sp>
      <p:sp>
        <p:nvSpPr>
          <p:cNvPr id="3" name="Subtitle 2"/>
          <p:cNvSpPr>
            <a:spLocks noGrp="1"/>
          </p:cNvSpPr>
          <p:nvPr>
            <p:ph type="subTitle" idx="1"/>
          </p:nvPr>
        </p:nvSpPr>
        <p:spPr/>
        <p:txBody>
          <a:bodyPr/>
          <a:lstStyle/>
          <a:p>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3675" y="2276872"/>
            <a:ext cx="7376120" cy="4492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04402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6632"/>
            <a:ext cx="7772400" cy="1470025"/>
          </a:xfrm>
        </p:spPr>
        <p:txBody>
          <a:bodyPr/>
          <a:lstStyle/>
          <a:p>
            <a:r>
              <a:rPr lang="en-AU" dirty="0" smtClean="0"/>
              <a:t>Small Hive Beetle</a:t>
            </a:r>
            <a:endParaRPr lang="en-AU" dirty="0"/>
          </a:p>
        </p:txBody>
      </p:sp>
      <p:sp>
        <p:nvSpPr>
          <p:cNvPr id="3" name="Subtitle 2"/>
          <p:cNvSpPr>
            <a:spLocks noGrp="1"/>
          </p:cNvSpPr>
          <p:nvPr>
            <p:ph type="subTitle" idx="1"/>
          </p:nvPr>
        </p:nvSpPr>
        <p:spPr>
          <a:xfrm>
            <a:off x="1413097" y="5489650"/>
            <a:ext cx="6264696" cy="576195"/>
          </a:xfrm>
        </p:spPr>
        <p:txBody>
          <a:bodyPr>
            <a:normAutofit fontScale="92500"/>
          </a:bodyPr>
          <a:lstStyle/>
          <a:p>
            <a:r>
              <a:rPr lang="en-AU" dirty="0" smtClean="0">
                <a:solidFill>
                  <a:schemeClr val="tx1"/>
                </a:solidFill>
              </a:rPr>
              <a:t>These amazing little creatures can………</a:t>
            </a:r>
            <a:endParaRPr lang="en-AU" dirty="0">
              <a:solidFill>
                <a:schemeClr val="tx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96752"/>
            <a:ext cx="7867771" cy="4292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68606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908720"/>
            <a:ext cx="8352928" cy="5568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5535" y="260648"/>
            <a:ext cx="8352927" cy="584775"/>
          </a:xfrm>
          <a:prstGeom prst="rect">
            <a:avLst/>
          </a:prstGeom>
        </p:spPr>
        <p:txBody>
          <a:bodyPr wrap="square">
            <a:spAutoFit/>
          </a:bodyPr>
          <a:lstStyle/>
          <a:p>
            <a:r>
              <a:rPr lang="en-AU" sz="3200" dirty="0" smtClean="0"/>
              <a:t>………..do this to a hive that swarmed 4 days prior </a:t>
            </a:r>
            <a:endParaRPr lang="en-AU" sz="3200" dirty="0"/>
          </a:p>
        </p:txBody>
      </p:sp>
    </p:spTree>
    <p:extLst>
      <p:ext uri="{BB962C8B-B14F-4D97-AF65-F5344CB8AC3E}">
        <p14:creationId xmlns:p14="http://schemas.microsoft.com/office/powerpoint/2010/main" val="28982121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9512" y="404665"/>
            <a:ext cx="8712968" cy="10418237"/>
          </a:xfrm>
          <a:prstGeom prst="rect">
            <a:avLst/>
          </a:prstGeom>
          <a:noFill/>
        </p:spPr>
        <p:txBody>
          <a:bodyPr wrap="square" rtlCol="0">
            <a:spAutoFit/>
          </a:bodyPr>
          <a:lstStyle/>
          <a:p>
            <a:pPr algn="ctr"/>
            <a:r>
              <a:rPr lang="en-AU" sz="3200" u="sng" dirty="0" smtClean="0"/>
              <a:t>During Winter</a:t>
            </a:r>
          </a:p>
          <a:p>
            <a:pPr algn="ctr"/>
            <a:endParaRPr lang="en-AU" sz="1100" dirty="0" smtClean="0"/>
          </a:p>
          <a:p>
            <a:pPr algn="ctr"/>
            <a:endParaRPr lang="en-AU" sz="1100" dirty="0"/>
          </a:p>
          <a:p>
            <a:pPr algn="ctr"/>
            <a:endParaRPr lang="en-AU" sz="1100" dirty="0" smtClean="0"/>
          </a:p>
          <a:p>
            <a:pPr algn="ctr"/>
            <a:endParaRPr lang="en-AU" sz="1100" dirty="0"/>
          </a:p>
          <a:p>
            <a:pPr algn="ctr"/>
            <a:endParaRPr lang="en-AU" sz="1100" dirty="0" smtClean="0"/>
          </a:p>
          <a:p>
            <a:pPr algn="ctr"/>
            <a:endParaRPr lang="en-AU" sz="1100" dirty="0"/>
          </a:p>
          <a:p>
            <a:pPr algn="ctr"/>
            <a:endParaRPr lang="en-AU" sz="1100" dirty="0" smtClean="0"/>
          </a:p>
          <a:p>
            <a:pPr algn="ctr"/>
            <a:endParaRPr lang="en-AU" sz="1100" dirty="0"/>
          </a:p>
          <a:p>
            <a:pPr algn="ctr"/>
            <a:endParaRPr lang="en-AU" sz="1100" dirty="0" smtClean="0"/>
          </a:p>
          <a:p>
            <a:pPr marL="285750" indent="-285750" algn="ctr">
              <a:buFont typeface="Wingdings" panose="05000000000000000000" pitchFamily="2" charset="2"/>
              <a:buChar char="ü"/>
            </a:pPr>
            <a:r>
              <a:rPr lang="en-AU" sz="3200" dirty="0" smtClean="0"/>
              <a:t>Pop down and say G’day to your girls each weekend</a:t>
            </a:r>
          </a:p>
          <a:p>
            <a:pPr marL="285750" indent="-285750" algn="ctr">
              <a:buFont typeface="Wingdings" panose="05000000000000000000" pitchFamily="2" charset="2"/>
              <a:buChar char="ü"/>
            </a:pPr>
            <a:r>
              <a:rPr lang="en-AU" sz="3200" dirty="0" smtClean="0"/>
              <a:t>Check external SHB traps (now you know why it was better to spend the extra dollars on the bottom board with built in SHB traps)</a:t>
            </a:r>
          </a:p>
          <a:p>
            <a:pPr marL="285750" indent="-285750" algn="ctr">
              <a:buFont typeface="Wingdings" panose="05000000000000000000" pitchFamily="2" charset="2"/>
              <a:buChar char="ü"/>
            </a:pPr>
            <a:r>
              <a:rPr lang="en-AU" sz="3200" dirty="0" smtClean="0"/>
              <a:t>Observe to comings and goings of the bees, are they busy on a warm day, are they bringing in pollen </a:t>
            </a:r>
          </a:p>
          <a:p>
            <a:pPr marL="285750" indent="-285750" algn="ctr">
              <a:buFont typeface="Wingdings" panose="05000000000000000000" pitchFamily="2" charset="2"/>
              <a:buChar char="ü"/>
            </a:pPr>
            <a:endParaRPr lang="en-AU" sz="3200"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smtClean="0"/>
          </a:p>
          <a:p>
            <a:pPr algn="ctr"/>
            <a:endParaRPr lang="en-AU" dirty="0"/>
          </a:p>
          <a:p>
            <a:pPr algn="ctr"/>
            <a:endParaRPr lang="en-AU" dirty="0"/>
          </a:p>
        </p:txBody>
      </p:sp>
      <p:pic>
        <p:nvPicPr>
          <p:cNvPr id="8196" name="Picture 4" descr="C:\Users\Owner\AppData\Local\Microsoft\Windows\Temporary Internet Files\Content.IE5\9OD7Z5CD\FL2ABAW55BROWJNR[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53741" y="332656"/>
            <a:ext cx="1584176" cy="2131664"/>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Users\Owner\AppData\Local\Microsoft\Windows\Temporary Internet Files\Content.IE5\7ASWUU8N\beemovie1[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30528"/>
            <a:ext cx="992311" cy="2033792"/>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C:\Users\Owner\AppData\Local\Microsoft\Windows\Temporary Internet Files\Content.IE5\9OD7Z5CD\glass-of-wine[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31640" y="940320"/>
            <a:ext cx="996696" cy="152400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descr="C:\Users\Owner\AppData\Local\Microsoft\Windows\Temporary Internet Files\Content.IE5\7ASWUU8N\glass-of-win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37820" y="907528"/>
            <a:ext cx="1556792" cy="1556792"/>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C:\Users\Owner\AppData\Local\Microsoft\Windows\Temporary Internet Files\Content.IE5\WP4D5IWN\988269_529322600470973_1120105532_n[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872" y="940321"/>
            <a:ext cx="1778000" cy="152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9313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88640"/>
            <a:ext cx="7772400" cy="1008112"/>
          </a:xfrm>
        </p:spPr>
        <p:txBody>
          <a:bodyPr>
            <a:normAutofit fontScale="90000"/>
          </a:bodyPr>
          <a:lstStyle/>
          <a:p>
            <a:r>
              <a:rPr lang="en-AU" dirty="0" smtClean="0"/>
              <a:t>When to inspect and </a:t>
            </a:r>
            <a:br>
              <a:rPr lang="en-AU" dirty="0" smtClean="0"/>
            </a:br>
            <a:r>
              <a:rPr lang="en-AU" dirty="0" smtClean="0"/>
              <a:t>what to look for</a:t>
            </a:r>
            <a:endParaRPr lang="en-AU" dirty="0"/>
          </a:p>
        </p:txBody>
      </p:sp>
      <p:sp>
        <p:nvSpPr>
          <p:cNvPr id="3" name="Subtitle 2"/>
          <p:cNvSpPr>
            <a:spLocks noGrp="1"/>
          </p:cNvSpPr>
          <p:nvPr>
            <p:ph type="subTitle" idx="1"/>
          </p:nvPr>
        </p:nvSpPr>
        <p:spPr>
          <a:xfrm>
            <a:off x="899592" y="1988840"/>
            <a:ext cx="7776864" cy="4320480"/>
          </a:xfrm>
        </p:spPr>
        <p:txBody>
          <a:bodyPr/>
          <a:lstStyle/>
          <a:p>
            <a:pPr marL="457200" indent="-457200" algn="l">
              <a:buFont typeface="Wingdings" panose="05000000000000000000" pitchFamily="2" charset="2"/>
              <a:buChar char="§"/>
            </a:pPr>
            <a:r>
              <a:rPr lang="en-AU" dirty="0" smtClean="0">
                <a:solidFill>
                  <a:schemeClr val="tx1"/>
                </a:solidFill>
              </a:rPr>
              <a:t>Inspect late April or early May at the latest</a:t>
            </a:r>
          </a:p>
          <a:p>
            <a:pPr marL="457200" indent="-457200" algn="l">
              <a:buFont typeface="Wingdings" panose="05000000000000000000" pitchFamily="2" charset="2"/>
              <a:buChar char="§"/>
            </a:pPr>
            <a:r>
              <a:rPr lang="en-AU" dirty="0" smtClean="0">
                <a:solidFill>
                  <a:schemeClr val="tx1"/>
                </a:solidFill>
              </a:rPr>
              <a:t>A sunny day on the warmer side</a:t>
            </a:r>
          </a:p>
          <a:p>
            <a:pPr marL="457200" indent="-457200" algn="l">
              <a:buFont typeface="Wingdings" panose="05000000000000000000" pitchFamily="2" charset="2"/>
              <a:buChar char="§"/>
            </a:pPr>
            <a:r>
              <a:rPr lang="en-AU" dirty="0" smtClean="0">
                <a:solidFill>
                  <a:schemeClr val="tx1"/>
                </a:solidFill>
              </a:rPr>
              <a:t>Did you see the Queen??</a:t>
            </a:r>
          </a:p>
          <a:p>
            <a:pPr marL="457200" indent="-457200" algn="l">
              <a:buFont typeface="Wingdings" panose="05000000000000000000" pitchFamily="2" charset="2"/>
              <a:buChar char="§"/>
            </a:pPr>
            <a:r>
              <a:rPr lang="en-AU" dirty="0" smtClean="0">
                <a:solidFill>
                  <a:schemeClr val="tx1"/>
                </a:solidFill>
              </a:rPr>
              <a:t>Evidence of queen activity, i.e. eggs, grubs or sealed brood</a:t>
            </a:r>
          </a:p>
          <a:p>
            <a:pPr marL="457200" indent="-457200" algn="l">
              <a:buFont typeface="Wingdings" panose="05000000000000000000" pitchFamily="2" charset="2"/>
              <a:buChar char="§"/>
            </a:pPr>
            <a:r>
              <a:rPr lang="en-AU" dirty="0" smtClean="0">
                <a:solidFill>
                  <a:schemeClr val="tx1"/>
                </a:solidFill>
              </a:rPr>
              <a:t>Are there Queen or Drone cells</a:t>
            </a:r>
          </a:p>
          <a:p>
            <a:pPr marL="457200" indent="-457200" algn="l">
              <a:buFont typeface="Wingdings" panose="05000000000000000000" pitchFamily="2" charset="2"/>
              <a:buChar char="§"/>
            </a:pPr>
            <a:r>
              <a:rPr lang="en-AU" dirty="0" smtClean="0">
                <a:solidFill>
                  <a:schemeClr val="tx1"/>
                </a:solidFill>
              </a:rPr>
              <a:t>Is the hive busy</a:t>
            </a:r>
          </a:p>
          <a:p>
            <a:pPr algn="l"/>
            <a:endParaRPr lang="en-AU" dirty="0"/>
          </a:p>
        </p:txBody>
      </p:sp>
    </p:spTree>
    <p:extLst>
      <p:ext uri="{BB962C8B-B14F-4D97-AF65-F5344CB8AC3E}">
        <p14:creationId xmlns:p14="http://schemas.microsoft.com/office/powerpoint/2010/main" val="37204788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16633"/>
            <a:ext cx="7772400" cy="1008112"/>
          </a:xfrm>
        </p:spPr>
        <p:txBody>
          <a:bodyPr/>
          <a:lstStyle/>
          <a:p>
            <a:r>
              <a:rPr lang="en-AU" dirty="0" smtClean="0"/>
              <a:t>Honey in the hive</a:t>
            </a:r>
            <a:endParaRPr lang="en-AU" dirty="0"/>
          </a:p>
        </p:txBody>
      </p:sp>
      <p:sp>
        <p:nvSpPr>
          <p:cNvPr id="3" name="Subtitle 2"/>
          <p:cNvSpPr>
            <a:spLocks noGrp="1"/>
          </p:cNvSpPr>
          <p:nvPr>
            <p:ph type="subTitle" idx="1"/>
          </p:nvPr>
        </p:nvSpPr>
        <p:spPr>
          <a:xfrm>
            <a:off x="611560" y="1340768"/>
            <a:ext cx="7920880" cy="5256584"/>
          </a:xfrm>
        </p:spPr>
        <p:txBody>
          <a:bodyPr/>
          <a:lstStyle/>
          <a:p>
            <a:pPr marL="457200" indent="-457200" algn="l">
              <a:buFont typeface="Arial" panose="020B0604020202020204" pitchFamily="34" charset="0"/>
              <a:buChar char="•"/>
            </a:pPr>
            <a:r>
              <a:rPr lang="en-AU" dirty="0" smtClean="0">
                <a:solidFill>
                  <a:schemeClr val="tx1"/>
                </a:solidFill>
              </a:rPr>
              <a:t>How much stored honey is in the hive</a:t>
            </a:r>
          </a:p>
          <a:p>
            <a:pPr marL="457200" indent="-457200" algn="l">
              <a:buFont typeface="Arial" panose="020B0604020202020204" pitchFamily="34" charset="0"/>
              <a:buChar char="•"/>
            </a:pPr>
            <a:r>
              <a:rPr lang="en-AU" dirty="0" smtClean="0">
                <a:solidFill>
                  <a:schemeClr val="tx1"/>
                </a:solidFill>
              </a:rPr>
              <a:t>A full brood box will need a full super of honey on top for winter in the cooler areas</a:t>
            </a:r>
          </a:p>
          <a:p>
            <a:pPr marL="457200" indent="-457200" algn="l">
              <a:buFont typeface="Arial" panose="020B0604020202020204" pitchFamily="34" charset="0"/>
              <a:buChar char="•"/>
            </a:pPr>
            <a:r>
              <a:rPr lang="en-AU" dirty="0" smtClean="0">
                <a:solidFill>
                  <a:schemeClr val="tx1"/>
                </a:solidFill>
              </a:rPr>
              <a:t>A weaker brood box will need at least 5 full frames of honey</a:t>
            </a:r>
          </a:p>
          <a:p>
            <a:pPr marL="457200" indent="-457200" algn="l">
              <a:buFont typeface="Arial" panose="020B0604020202020204" pitchFamily="34" charset="0"/>
              <a:buChar char="•"/>
            </a:pPr>
            <a:r>
              <a:rPr lang="en-AU" dirty="0" smtClean="0">
                <a:solidFill>
                  <a:schemeClr val="tx1"/>
                </a:solidFill>
              </a:rPr>
              <a:t>If feeding Sugar Syrup, 2.5kg of white sugar is equal to 1 frame of honey</a:t>
            </a:r>
          </a:p>
          <a:p>
            <a:pPr marL="457200" indent="-457200" algn="l">
              <a:buFont typeface="Arial" panose="020B0604020202020204" pitchFamily="34" charset="0"/>
              <a:buChar char="•"/>
            </a:pPr>
            <a:r>
              <a:rPr lang="en-AU" dirty="0" smtClean="0">
                <a:solidFill>
                  <a:schemeClr val="tx1"/>
                </a:solidFill>
              </a:rPr>
              <a:t>Mix Sugar/Water ratio of 2:1, discard after 3 days and replace with a new batch</a:t>
            </a:r>
            <a:endParaRPr lang="en-AU" dirty="0">
              <a:solidFill>
                <a:schemeClr val="tx1"/>
              </a:solidFill>
            </a:endParaRPr>
          </a:p>
        </p:txBody>
      </p:sp>
    </p:spTree>
    <p:extLst>
      <p:ext uri="{BB962C8B-B14F-4D97-AF65-F5344CB8AC3E}">
        <p14:creationId xmlns:p14="http://schemas.microsoft.com/office/powerpoint/2010/main" val="479246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88640"/>
            <a:ext cx="7772400" cy="1470025"/>
          </a:xfrm>
        </p:spPr>
        <p:txBody>
          <a:bodyPr>
            <a:normAutofit/>
          </a:bodyPr>
          <a:lstStyle/>
          <a:p>
            <a:r>
              <a:rPr lang="en-AU" sz="3200" b="1" dirty="0" smtClean="0">
                <a:solidFill>
                  <a:srgbClr val="FF0000"/>
                </a:solidFill>
              </a:rPr>
              <a:t>Comments by Kevin Finn</a:t>
            </a:r>
            <a:br>
              <a:rPr lang="en-AU" sz="3200" b="1" dirty="0" smtClean="0">
                <a:solidFill>
                  <a:srgbClr val="FF0000"/>
                </a:solidFill>
              </a:rPr>
            </a:br>
            <a:r>
              <a:rPr lang="en-AU" sz="3200" b="1" dirty="0" smtClean="0">
                <a:solidFill>
                  <a:srgbClr val="FF0000"/>
                </a:solidFill>
              </a:rPr>
              <a:t>(Beekeeper extraordinaire)</a:t>
            </a:r>
            <a:endParaRPr lang="en-AU" sz="3200" b="1" dirty="0">
              <a:solidFill>
                <a:srgbClr val="FF0000"/>
              </a:solidFill>
            </a:endParaRPr>
          </a:p>
        </p:txBody>
      </p:sp>
      <p:sp>
        <p:nvSpPr>
          <p:cNvPr id="3" name="Subtitle 2"/>
          <p:cNvSpPr>
            <a:spLocks noGrp="1"/>
          </p:cNvSpPr>
          <p:nvPr>
            <p:ph type="subTitle" idx="1"/>
          </p:nvPr>
        </p:nvSpPr>
        <p:spPr>
          <a:xfrm>
            <a:off x="683568" y="1628800"/>
            <a:ext cx="7848872" cy="5040560"/>
          </a:xfrm>
        </p:spPr>
        <p:txBody>
          <a:bodyPr>
            <a:normAutofit fontScale="77500" lnSpcReduction="20000"/>
          </a:bodyPr>
          <a:lstStyle/>
          <a:p>
            <a:r>
              <a:rPr lang="en-AU" b="1" dirty="0">
                <a:solidFill>
                  <a:schemeClr val="tx1"/>
                </a:solidFill>
              </a:rPr>
              <a:t>A full brood box requiring a full super of honey would only be in areas where it is cold (like Stanthorpe) and there is little chance of the bees getting out.</a:t>
            </a:r>
          </a:p>
          <a:p>
            <a:r>
              <a:rPr lang="en-AU" b="1" dirty="0">
                <a:solidFill>
                  <a:schemeClr val="tx1"/>
                </a:solidFill>
              </a:rPr>
              <a:t> </a:t>
            </a:r>
          </a:p>
          <a:p>
            <a:r>
              <a:rPr lang="en-AU" b="1" dirty="0">
                <a:solidFill>
                  <a:schemeClr val="tx1"/>
                </a:solidFill>
              </a:rPr>
              <a:t>Just my </a:t>
            </a:r>
            <a:r>
              <a:rPr lang="en-AU" b="1" dirty="0" smtClean="0">
                <a:solidFill>
                  <a:schemeClr val="tx1"/>
                </a:solidFill>
              </a:rPr>
              <a:t>opinion, </a:t>
            </a:r>
            <a:r>
              <a:rPr lang="en-AU" b="1" dirty="0">
                <a:solidFill>
                  <a:schemeClr val="tx1"/>
                </a:solidFill>
              </a:rPr>
              <a:t>as I have never left a full super of honey on and I have never fed.  In areas like Nerang &amp; Bonogin I have already reduced from three boxes down to two with the only exception being a couple of really strong hives.</a:t>
            </a:r>
          </a:p>
          <a:p>
            <a:r>
              <a:rPr lang="en-AU" b="1" dirty="0">
                <a:solidFill>
                  <a:schemeClr val="tx1"/>
                </a:solidFill>
              </a:rPr>
              <a:t> </a:t>
            </a:r>
          </a:p>
          <a:p>
            <a:r>
              <a:rPr lang="en-AU" b="1" dirty="0">
                <a:solidFill>
                  <a:schemeClr val="tx1"/>
                </a:solidFill>
              </a:rPr>
              <a:t>At Benowa &amp; Ashmore there is generally something coming in all the time and I have left them in three boxes but I have removed surplus honey.</a:t>
            </a:r>
          </a:p>
          <a:p>
            <a:r>
              <a:rPr lang="en-AU" b="1" dirty="0">
                <a:solidFill>
                  <a:schemeClr val="tx1"/>
                </a:solidFill>
              </a:rPr>
              <a:t> </a:t>
            </a:r>
          </a:p>
          <a:p>
            <a:r>
              <a:rPr lang="en-AU" b="1" dirty="0">
                <a:solidFill>
                  <a:schemeClr val="tx1"/>
                </a:solidFill>
              </a:rPr>
              <a:t>Kevin</a:t>
            </a:r>
          </a:p>
        </p:txBody>
      </p:sp>
    </p:spTree>
    <p:extLst>
      <p:ext uri="{BB962C8B-B14F-4D97-AF65-F5344CB8AC3E}">
        <p14:creationId xmlns:p14="http://schemas.microsoft.com/office/powerpoint/2010/main" val="34495992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normAutofit/>
          </a:bodyPr>
          <a:lstStyle/>
          <a:p>
            <a:r>
              <a:rPr lang="en-AU" sz="3200" dirty="0" smtClean="0"/>
              <a:t>Strength of hive</a:t>
            </a:r>
            <a:endParaRPr lang="en-AU" sz="3200" dirty="0"/>
          </a:p>
        </p:txBody>
      </p:sp>
      <p:sp>
        <p:nvSpPr>
          <p:cNvPr id="3" name="Content Placeholder 2"/>
          <p:cNvSpPr>
            <a:spLocks noGrp="1"/>
          </p:cNvSpPr>
          <p:nvPr>
            <p:ph idx="1"/>
          </p:nvPr>
        </p:nvSpPr>
        <p:spPr>
          <a:xfrm>
            <a:off x="611560" y="1340769"/>
            <a:ext cx="8229600" cy="4680520"/>
          </a:xfrm>
        </p:spPr>
        <p:txBody>
          <a:bodyPr/>
          <a:lstStyle/>
          <a:p>
            <a:r>
              <a:rPr lang="en-AU" dirty="0" smtClean="0"/>
              <a:t>If the bee numbers are reduced, bring the hive back to a single brood box to make it easier for them to control the hive temperature</a:t>
            </a:r>
          </a:p>
          <a:p>
            <a:r>
              <a:rPr lang="en-AU" dirty="0" smtClean="0"/>
              <a:t>Ensure that the bees have an adequate store of honey to last them through winter</a:t>
            </a:r>
          </a:p>
          <a:p>
            <a:r>
              <a:rPr lang="en-AU" dirty="0" smtClean="0"/>
              <a:t>Reduce the hive entry on weaker hives</a:t>
            </a:r>
          </a:p>
          <a:p>
            <a:r>
              <a:rPr lang="en-AU" dirty="0" smtClean="0"/>
              <a:t>Observe the hives regularly through winter to ensure activity</a:t>
            </a:r>
            <a:endParaRPr lang="en-AU" dirty="0"/>
          </a:p>
        </p:txBody>
      </p:sp>
    </p:spTree>
    <p:extLst>
      <p:ext uri="{BB962C8B-B14F-4D97-AF65-F5344CB8AC3E}">
        <p14:creationId xmlns:p14="http://schemas.microsoft.com/office/powerpoint/2010/main" val="41270889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6633"/>
            <a:ext cx="7772400" cy="720079"/>
          </a:xfrm>
        </p:spPr>
        <p:txBody>
          <a:bodyPr>
            <a:normAutofit fontScale="90000"/>
          </a:bodyPr>
          <a:lstStyle/>
          <a:p>
            <a:r>
              <a:rPr lang="en-AU" dirty="0" smtClean="0"/>
              <a:t>Disease Status</a:t>
            </a:r>
            <a:endParaRPr lang="en-AU" dirty="0"/>
          </a:p>
        </p:txBody>
      </p:sp>
      <p:sp>
        <p:nvSpPr>
          <p:cNvPr id="3" name="Subtitle 2"/>
          <p:cNvSpPr>
            <a:spLocks noGrp="1"/>
          </p:cNvSpPr>
          <p:nvPr>
            <p:ph type="subTitle" idx="1"/>
          </p:nvPr>
        </p:nvSpPr>
        <p:spPr>
          <a:xfrm>
            <a:off x="683568" y="908720"/>
            <a:ext cx="7920880" cy="5544616"/>
          </a:xfrm>
        </p:spPr>
        <p:txBody>
          <a:bodyPr/>
          <a:lstStyle/>
          <a:p>
            <a:pPr marL="457200" indent="-457200" algn="l">
              <a:buFont typeface="Wingdings" panose="05000000000000000000" pitchFamily="2" charset="2"/>
              <a:buChar char="ü"/>
            </a:pPr>
            <a:r>
              <a:rPr lang="en-AU" dirty="0" smtClean="0">
                <a:solidFill>
                  <a:schemeClr val="tx1"/>
                </a:solidFill>
              </a:rPr>
              <a:t>If anything is amiss in your hives or you are unsure what to look for, contact one of our experienced club members or a committee member who will help you out</a:t>
            </a:r>
          </a:p>
          <a:p>
            <a:pPr marL="457200" indent="-457200" algn="l">
              <a:buFont typeface="Wingdings" panose="05000000000000000000" pitchFamily="2" charset="2"/>
              <a:buChar char="ü"/>
            </a:pPr>
            <a:r>
              <a:rPr lang="en-AU" dirty="0" smtClean="0">
                <a:solidFill>
                  <a:schemeClr val="tx1"/>
                </a:solidFill>
              </a:rPr>
              <a:t>The four brood diseases you may encounter are; EFB (European Foul Brood) - AFB (American Foul Brood) - Sacbrood and Chalkbrood</a:t>
            </a:r>
            <a:endParaRPr lang="en-AU" dirty="0">
              <a:solidFill>
                <a:schemeClr val="tx1"/>
              </a:solidFill>
            </a:endParaRPr>
          </a:p>
          <a:p>
            <a:pPr marL="457200" indent="-457200" algn="l">
              <a:buFont typeface="Wingdings" panose="05000000000000000000" pitchFamily="2" charset="2"/>
              <a:buChar char="ü"/>
            </a:pPr>
            <a:r>
              <a:rPr lang="en-AU" dirty="0" smtClean="0">
                <a:solidFill>
                  <a:schemeClr val="tx1"/>
                </a:solidFill>
              </a:rPr>
              <a:t>And of course our old friend the Small Hive Beetle (SHB)</a:t>
            </a:r>
            <a:endParaRPr lang="en-AU" dirty="0">
              <a:solidFill>
                <a:schemeClr val="tx1"/>
              </a:solidFill>
            </a:endParaRPr>
          </a:p>
        </p:txBody>
      </p:sp>
    </p:spTree>
    <p:extLst>
      <p:ext uri="{BB962C8B-B14F-4D97-AF65-F5344CB8AC3E}">
        <p14:creationId xmlns:p14="http://schemas.microsoft.com/office/powerpoint/2010/main" val="41116377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44187192"/>
              </p:ext>
            </p:extLst>
          </p:nvPr>
        </p:nvGraphicFramePr>
        <p:xfrm>
          <a:off x="467544" y="260648"/>
          <a:ext cx="8064896" cy="6048672"/>
        </p:xfrm>
        <a:graphic>
          <a:graphicData uri="http://schemas.openxmlformats.org/drawingml/2006/table">
            <a:tbl>
              <a:tblPr firstRow="1" bandRow="1">
                <a:tableStyleId>{5C22544A-7EE6-4342-B048-85BDC9FD1C3A}</a:tableStyleId>
              </a:tblPr>
              <a:tblGrid>
                <a:gridCol w="2592288"/>
                <a:gridCol w="5472608"/>
              </a:tblGrid>
              <a:tr h="504056">
                <a:tc>
                  <a:txBody>
                    <a:bodyPr/>
                    <a:lstStyle/>
                    <a:p>
                      <a:r>
                        <a:rPr lang="en-AU" sz="1800" b="1" u="sng" dirty="0" smtClean="0"/>
                        <a:t> Disease </a:t>
                      </a:r>
                      <a:endParaRPr lang="en-AU" dirty="0"/>
                    </a:p>
                  </a:txBody>
                  <a:tcPr/>
                </a:tc>
                <a:tc>
                  <a:txBody>
                    <a:bodyPr/>
                    <a:lstStyle/>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800" b="1" u="sng" dirty="0" smtClean="0"/>
                        <a:t>Symptoms</a:t>
                      </a:r>
                    </a:p>
                    <a:p>
                      <a:pPr marL="285750" indent="-285750">
                        <a:buFont typeface="Arial" panose="020B0604020202020204" pitchFamily="34" charset="0"/>
                        <a:buChar char="•"/>
                      </a:pPr>
                      <a:endParaRPr lang="en-AU" dirty="0"/>
                    </a:p>
                  </a:txBody>
                  <a:tcPr/>
                </a:tc>
              </a:tr>
              <a:tr h="1304136">
                <a:tc>
                  <a:txBody>
                    <a:bodyPr/>
                    <a:lstStyle/>
                    <a:p>
                      <a:r>
                        <a:rPr lang="en-AU" dirty="0" smtClean="0"/>
                        <a:t>European foulbrood</a:t>
                      </a:r>
                      <a:endParaRPr lang="en-AU" dirty="0"/>
                    </a:p>
                  </a:txBody>
                  <a:tcPr/>
                </a:tc>
                <a:tc>
                  <a:txBody>
                    <a:bodyPr/>
                    <a:lstStyle/>
                    <a:p>
                      <a:pPr marL="285750" indent="-285750">
                        <a:buFont typeface="Arial" panose="020B0604020202020204" pitchFamily="34" charset="0"/>
                        <a:buChar char="•"/>
                      </a:pPr>
                      <a:r>
                        <a:rPr lang="en-AU" dirty="0" smtClean="0"/>
                        <a:t>twisted around cell wall</a:t>
                      </a:r>
                    </a:p>
                    <a:p>
                      <a:pPr marL="285750" indent="-285750">
                        <a:buFont typeface="Arial" panose="020B0604020202020204" pitchFamily="34" charset="0"/>
                        <a:buChar char="•"/>
                      </a:pPr>
                      <a:r>
                        <a:rPr lang="en-AU" dirty="0" smtClean="0"/>
                        <a:t>white through to discoloured</a:t>
                      </a:r>
                    </a:p>
                    <a:p>
                      <a:pPr marL="285750" indent="-285750">
                        <a:buFont typeface="Arial" panose="020B0604020202020204" pitchFamily="34" charset="0"/>
                        <a:buChar char="•"/>
                      </a:pPr>
                      <a:r>
                        <a:rPr lang="en-AU" dirty="0" smtClean="0"/>
                        <a:t>yellow to dark brown</a:t>
                      </a:r>
                    </a:p>
                    <a:p>
                      <a:pPr marL="285750" indent="-285750">
                        <a:buFont typeface="Arial" panose="020B0604020202020204" pitchFamily="34" charset="0"/>
                        <a:buChar char="•"/>
                      </a:pPr>
                      <a:r>
                        <a:rPr lang="en-AU" dirty="0" smtClean="0"/>
                        <a:t>watery, granular larvae occasionally ropey</a:t>
                      </a:r>
                    </a:p>
                    <a:p>
                      <a:endParaRPr lang="en-AU" dirty="0"/>
                    </a:p>
                  </a:txBody>
                  <a:tcPr/>
                </a:tc>
              </a:tr>
              <a:tr h="2433384">
                <a:tc>
                  <a:txBody>
                    <a:bodyPr/>
                    <a:lstStyle/>
                    <a:p>
                      <a:r>
                        <a:rPr lang="en-AU" dirty="0" smtClean="0"/>
                        <a:t>American foulbrood</a:t>
                      </a:r>
                      <a:endParaRPr lang="en-AU" dirty="0"/>
                    </a:p>
                  </a:txBody>
                  <a:tcPr/>
                </a:tc>
                <a:tc>
                  <a:txBody>
                    <a:bodyPr/>
                    <a:lstStyle/>
                    <a:p>
                      <a:pPr marL="285750" indent="-285750">
                        <a:buFont typeface="Arial" panose="020B0604020202020204" pitchFamily="34" charset="0"/>
                        <a:buChar char="•"/>
                      </a:pPr>
                      <a:r>
                        <a:rPr lang="en-AU" dirty="0" smtClean="0"/>
                        <a:t>discoloured through to dark brown</a:t>
                      </a:r>
                    </a:p>
                    <a:p>
                      <a:pPr marL="285750" indent="-285750">
                        <a:buFont typeface="Arial" panose="020B0604020202020204" pitchFamily="34" charset="0"/>
                        <a:buChar char="•"/>
                      </a:pPr>
                      <a:r>
                        <a:rPr lang="en-AU" dirty="0" smtClean="0"/>
                        <a:t>unsealed or with perforated sunken discoloured capping's</a:t>
                      </a:r>
                    </a:p>
                    <a:p>
                      <a:pPr marL="285750" indent="-285750">
                        <a:buFont typeface="Arial" panose="020B0604020202020204" pitchFamily="34" charset="0"/>
                        <a:buChar char="•"/>
                      </a:pPr>
                      <a:r>
                        <a:rPr lang="en-AU" dirty="0" smtClean="0"/>
                        <a:t>ropey larvae</a:t>
                      </a:r>
                    </a:p>
                    <a:p>
                      <a:pPr marL="285750" indent="-285750">
                        <a:buFont typeface="Arial" panose="020B0604020202020204" pitchFamily="34" charset="0"/>
                        <a:buChar char="•"/>
                      </a:pPr>
                      <a:r>
                        <a:rPr lang="en-AU" dirty="0" smtClean="0"/>
                        <a:t>hard to remove scales</a:t>
                      </a:r>
                    </a:p>
                    <a:p>
                      <a:endParaRPr lang="en-AU" dirty="0"/>
                    </a:p>
                  </a:txBody>
                  <a:tcPr/>
                </a:tc>
              </a:tr>
              <a:tr h="151216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AU"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Chalkbrood</a:t>
                      </a:r>
                    </a:p>
                    <a:p>
                      <a:endParaRPr lang="en-AU" dirty="0"/>
                    </a:p>
                  </a:txBody>
                  <a:tcPr/>
                </a:tc>
                <a:tc>
                  <a:txBody>
                    <a:bodyPr/>
                    <a:lstStyle/>
                    <a:p>
                      <a:pPr marL="0" indent="0">
                        <a:buFont typeface="Arial" panose="020B0604020202020204" pitchFamily="34" charset="0"/>
                        <a:buNone/>
                      </a:pPr>
                      <a:endParaRPr lang="en-AU" dirty="0" smtClean="0"/>
                    </a:p>
                    <a:p>
                      <a:pPr marL="285750" indent="-285750">
                        <a:buFont typeface="Arial" panose="020B0604020202020204" pitchFamily="34" charset="0"/>
                        <a:buChar char="•"/>
                      </a:pPr>
                      <a:r>
                        <a:rPr lang="en-AU" dirty="0" smtClean="0"/>
                        <a:t>white and mouldy</a:t>
                      </a:r>
                    </a:p>
                    <a:p>
                      <a:pPr marL="285750" indent="-285750">
                        <a:buFont typeface="Arial" panose="020B0604020202020204" pitchFamily="34" charset="0"/>
                        <a:buChar char="•"/>
                      </a:pPr>
                      <a:r>
                        <a:rPr lang="en-AU" dirty="0" smtClean="0"/>
                        <a:t>hard larvae</a:t>
                      </a:r>
                    </a:p>
                    <a:p>
                      <a:pPr marL="285750" indent="-285750">
                        <a:buFont typeface="Arial" panose="020B0604020202020204" pitchFamily="34" charset="0"/>
                        <a:buChar char="•"/>
                      </a:pPr>
                      <a:r>
                        <a:rPr lang="en-AU" dirty="0" smtClean="0"/>
                        <a:t>white or grey/black mummies in cells on the floor, </a:t>
                      </a:r>
                      <a:endParaRPr lang="en-AU" dirty="0"/>
                    </a:p>
                  </a:txBody>
                  <a:tcPr/>
                </a:tc>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079009374"/>
              </p:ext>
            </p:extLst>
          </p:nvPr>
        </p:nvGraphicFramePr>
        <p:xfrm>
          <a:off x="467544" y="3284984"/>
          <a:ext cx="8064896" cy="1584177"/>
        </p:xfrm>
        <a:graphic>
          <a:graphicData uri="http://schemas.openxmlformats.org/drawingml/2006/table">
            <a:tbl>
              <a:tblPr firstRow="1" bandRow="1">
                <a:tableStyleId>{5C22544A-7EE6-4342-B048-85BDC9FD1C3A}</a:tableStyleId>
              </a:tblPr>
              <a:tblGrid>
                <a:gridCol w="2592288"/>
                <a:gridCol w="5472608"/>
              </a:tblGrid>
              <a:tr h="1584177">
                <a:tc>
                  <a:txBody>
                    <a:bodyPr/>
                    <a:lstStyle/>
                    <a:p>
                      <a:r>
                        <a:rPr lang="en-AU" dirty="0"/>
                        <a:t>Sacbrood</a:t>
                      </a:r>
                    </a:p>
                  </a:txBody>
                  <a:tcPr anchor="ctr"/>
                </a:tc>
                <a:tc>
                  <a:txBody>
                    <a:bodyPr/>
                    <a:lstStyle/>
                    <a:p>
                      <a:pPr>
                        <a:buFont typeface="Arial"/>
                        <a:buChar char="•"/>
                      </a:pPr>
                      <a:r>
                        <a:rPr lang="en-AU" dirty="0"/>
                        <a:t>discoloured yellow through to black, gondola shaped in capped cells or under perforated caps, easily removed</a:t>
                      </a:r>
                    </a:p>
                  </a:txBody>
                  <a:tcPr anchor="ctr"/>
                </a:tc>
              </a:tr>
            </a:tbl>
          </a:graphicData>
        </a:graphic>
      </p:graphicFrame>
    </p:spTree>
    <p:extLst>
      <p:ext uri="{BB962C8B-B14F-4D97-AF65-F5344CB8AC3E}">
        <p14:creationId xmlns:p14="http://schemas.microsoft.com/office/powerpoint/2010/main" val="13876445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41"/>
            <a:ext cx="7772400" cy="3411810"/>
          </a:xfrm>
        </p:spPr>
        <p:txBody>
          <a:bodyPr>
            <a:normAutofit fontScale="90000"/>
          </a:bodyPr>
          <a:lstStyle/>
          <a:p>
            <a:r>
              <a:rPr lang="en-AU" dirty="0" smtClean="0">
                <a:effectLst/>
              </a:rPr>
              <a:t>A classic symptom of European foulbrood is a curled upwards, flaccid, and brown or yellowish dead larva in it's cell, pictured above.</a:t>
            </a:r>
            <a:endParaRPr lang="en-AU"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3097752"/>
            <a:ext cx="3672408" cy="34398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961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188640"/>
            <a:ext cx="7772400" cy="1470025"/>
          </a:xfrm>
        </p:spPr>
        <p:txBody>
          <a:bodyPr>
            <a:normAutofit fontScale="90000"/>
          </a:bodyPr>
          <a:lstStyle/>
          <a:p>
            <a:r>
              <a:rPr lang="en-AU" dirty="0" smtClean="0">
                <a:effectLst/>
              </a:rPr>
              <a:t>Close up comb showing symptoms of American Foul Brood (AFB)</a:t>
            </a:r>
            <a:endParaRPr lang="en-AU" dirty="0"/>
          </a:p>
        </p:txBody>
      </p:sp>
      <p:sp>
        <p:nvSpPr>
          <p:cNvPr id="3" name="Subtitle 2"/>
          <p:cNvSpPr>
            <a:spLocks noGrp="1"/>
          </p:cNvSpPr>
          <p:nvPr>
            <p:ph type="subTitle" idx="1"/>
          </p:nvPr>
        </p:nvSpPr>
        <p:spPr>
          <a:xfrm>
            <a:off x="1187624" y="1916832"/>
            <a:ext cx="6400800" cy="4104456"/>
          </a:xfrm>
        </p:spPr>
        <p:txBody>
          <a:bodyPr/>
          <a:lstStyle/>
          <a:p>
            <a:endParaRPr lang="en-A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844824"/>
            <a:ext cx="7190513" cy="41944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7457720" y="3357778"/>
            <a:ext cx="1547664" cy="646331"/>
          </a:xfrm>
          <a:prstGeom prst="rect">
            <a:avLst/>
          </a:prstGeom>
          <a:noFill/>
        </p:spPr>
        <p:txBody>
          <a:bodyPr wrap="square" rtlCol="0">
            <a:spAutoFit/>
          </a:bodyPr>
          <a:lstStyle/>
          <a:p>
            <a:pPr algn="ctr"/>
            <a:r>
              <a:rPr lang="en-AU" dirty="0" smtClean="0"/>
              <a:t>Perforated cell caps</a:t>
            </a:r>
            <a:endParaRPr lang="en-AU" dirty="0"/>
          </a:p>
        </p:txBody>
      </p:sp>
      <p:cxnSp>
        <p:nvCxnSpPr>
          <p:cNvPr id="7" name="Straight Arrow Connector 6"/>
          <p:cNvCxnSpPr/>
          <p:nvPr/>
        </p:nvCxnSpPr>
        <p:spPr>
          <a:xfrm flipH="1">
            <a:off x="5652120" y="3680943"/>
            <a:ext cx="2088232" cy="323166"/>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9" name="Straight Arrow Connector 8"/>
          <p:cNvCxnSpPr/>
          <p:nvPr/>
        </p:nvCxnSpPr>
        <p:spPr>
          <a:xfrm flipH="1">
            <a:off x="5436096" y="3680943"/>
            <a:ext cx="2304256" cy="61215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cxnSp>
        <p:nvCxnSpPr>
          <p:cNvPr id="11" name="Straight Arrow Connector 10"/>
          <p:cNvCxnSpPr/>
          <p:nvPr/>
        </p:nvCxnSpPr>
        <p:spPr>
          <a:xfrm flipH="1">
            <a:off x="5436096" y="3680943"/>
            <a:ext cx="2304256" cy="1692273"/>
          </a:xfrm>
          <a:prstGeom prst="straightConnector1">
            <a:avLst/>
          </a:prstGeom>
          <a:ln>
            <a:tailEnd type="arrow"/>
          </a:ln>
        </p:spPr>
        <p:style>
          <a:lnRef idx="3">
            <a:schemeClr val="accent6"/>
          </a:lnRef>
          <a:fillRef idx="0">
            <a:schemeClr val="accent6"/>
          </a:fillRef>
          <a:effectRef idx="2">
            <a:schemeClr val="accent6"/>
          </a:effectRef>
          <a:fontRef idx="minor">
            <a:schemeClr val="tx1"/>
          </a:fontRef>
        </p:style>
      </p:cxnSp>
      <p:sp>
        <p:nvSpPr>
          <p:cNvPr id="12" name="TextBox 11"/>
          <p:cNvSpPr txBox="1"/>
          <p:nvPr/>
        </p:nvSpPr>
        <p:spPr>
          <a:xfrm>
            <a:off x="7740352" y="1844824"/>
            <a:ext cx="1265032" cy="923330"/>
          </a:xfrm>
          <a:prstGeom prst="rect">
            <a:avLst/>
          </a:prstGeom>
          <a:noFill/>
        </p:spPr>
        <p:txBody>
          <a:bodyPr wrap="square" rtlCol="0">
            <a:spAutoFit/>
          </a:bodyPr>
          <a:lstStyle/>
          <a:p>
            <a:r>
              <a:rPr lang="en-AU" dirty="0" smtClean="0"/>
              <a:t>Dark sunken capping</a:t>
            </a:r>
            <a:endParaRPr lang="en-AU" dirty="0"/>
          </a:p>
        </p:txBody>
      </p:sp>
      <p:cxnSp>
        <p:nvCxnSpPr>
          <p:cNvPr id="14" name="Straight Arrow Connector 13"/>
          <p:cNvCxnSpPr/>
          <p:nvPr/>
        </p:nvCxnSpPr>
        <p:spPr>
          <a:xfrm flipH="1">
            <a:off x="1691680" y="2348880"/>
            <a:ext cx="5904656" cy="1493646"/>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cxnSp>
        <p:nvCxnSpPr>
          <p:cNvPr id="16" name="Straight Arrow Connector 15"/>
          <p:cNvCxnSpPr/>
          <p:nvPr/>
        </p:nvCxnSpPr>
        <p:spPr>
          <a:xfrm flipH="1">
            <a:off x="1691680" y="2348880"/>
            <a:ext cx="5904656" cy="1872208"/>
          </a:xfrm>
          <a:prstGeom prst="straightConnector1">
            <a:avLst/>
          </a:prstGeom>
          <a:ln>
            <a:tailEnd type="arrow"/>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24681020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150</TotalTime>
  <Words>518</Words>
  <Application>Microsoft Office PowerPoint</Application>
  <PresentationFormat>On-screen Show (4:3)</PresentationFormat>
  <Paragraphs>91</Paragraphs>
  <Slides>14</Slides>
  <Notes>0</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Office Theme</vt:lpstr>
      <vt:lpstr>The Gold Coast Regional Beekeepers Inc. </vt:lpstr>
      <vt:lpstr>When to inspect and  what to look for</vt:lpstr>
      <vt:lpstr>Honey in the hive</vt:lpstr>
      <vt:lpstr>Comments by Kevin Finn (Beekeeper extraordinaire)</vt:lpstr>
      <vt:lpstr>Strength of hive</vt:lpstr>
      <vt:lpstr>Disease Status</vt:lpstr>
      <vt:lpstr>PowerPoint Presentation</vt:lpstr>
      <vt:lpstr>A classic symptom of European foulbrood is a curled upwards, flaccid, and brown or yellowish dead larva in it's cell, pictured above.</vt:lpstr>
      <vt:lpstr>Close up comb showing symptoms of American Foul Brood (AFB)</vt:lpstr>
      <vt:lpstr>Sac Brood The pupae do not develop or shed the last skin which locks in the pupae as it rots containing the spores.  The brood is pointing downwards but that is because the head does not develop: </vt:lpstr>
      <vt:lpstr>  Chalkbrood. Chalkbrood is caused by the fungus Ascosphaera appis and it affects both sealed and unsealed brood. </vt:lpstr>
      <vt:lpstr>Small Hive Beetle</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Preparing the Hives for winter</dc:title>
  <dc:creator>Owner</dc:creator>
  <cp:lastModifiedBy>Owner</cp:lastModifiedBy>
  <cp:revision>17</cp:revision>
  <dcterms:created xsi:type="dcterms:W3CDTF">2015-04-15T02:40:55Z</dcterms:created>
  <dcterms:modified xsi:type="dcterms:W3CDTF">2016-08-30T08:56:35Z</dcterms:modified>
</cp:coreProperties>
</file>