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03" r:id="rId3"/>
    <p:sldId id="272" r:id="rId4"/>
    <p:sldId id="273" r:id="rId5"/>
    <p:sldId id="274" r:id="rId6"/>
    <p:sldId id="305" r:id="rId7"/>
    <p:sldId id="306" r:id="rId8"/>
    <p:sldId id="307" r:id="rId9"/>
    <p:sldId id="311" r:id="rId10"/>
    <p:sldId id="291" r:id="rId11"/>
    <p:sldId id="315" r:id="rId12"/>
    <p:sldId id="310" r:id="rId13"/>
    <p:sldId id="293" r:id="rId14"/>
    <p:sldId id="313" r:id="rId15"/>
    <p:sldId id="296" r:id="rId16"/>
    <p:sldId id="297" r:id="rId17"/>
    <p:sldId id="299" r:id="rId18"/>
    <p:sldId id="298" r:id="rId19"/>
    <p:sldId id="316" r:id="rId20"/>
    <p:sldId id="317" r:id="rId21"/>
    <p:sldId id="318" r:id="rId22"/>
    <p:sldId id="257" r:id="rId23"/>
    <p:sldId id="271" r:id="rId24"/>
    <p:sldId id="259" r:id="rId25"/>
    <p:sldId id="260" r:id="rId26"/>
    <p:sldId id="261" r:id="rId27"/>
    <p:sldId id="262" r:id="rId28"/>
    <p:sldId id="263" r:id="rId29"/>
    <p:sldId id="264" r:id="rId30"/>
    <p:sldId id="265" r:id="rId31"/>
    <p:sldId id="266" r:id="rId32"/>
    <p:sldId id="267" r:id="rId33"/>
    <p:sldId id="268" r:id="rId34"/>
    <p:sldId id="269" r:id="rId35"/>
    <p:sldId id="275" r:id="rId36"/>
    <p:sldId id="276" r:id="rId37"/>
    <p:sldId id="320" r:id="rId38"/>
    <p:sldId id="304" r:id="rId3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4" autoAdjust="0"/>
  </p:normalViewPr>
  <p:slideViewPr>
    <p:cSldViewPr>
      <p:cViewPr>
        <p:scale>
          <a:sx n="119" d="100"/>
          <a:sy n="119" d="100"/>
        </p:scale>
        <p:origin x="-564" y="138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3978" y="-7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0C8ECB7C-8805-4EF9-9949-8A4591AAD590}" type="datetimeFigureOut">
              <a:rPr lang="en-AU" smtClean="0"/>
              <a:t>30/08/2016</a:t>
            </a:fld>
            <a:endParaRPr lang="en-AU"/>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F7EB2896-6D8A-4B2C-9B59-78D238AF1513}" type="slidenum">
              <a:rPr lang="en-AU" smtClean="0"/>
              <a:t>‹#›</a:t>
            </a:fld>
            <a:endParaRPr lang="en-AU"/>
          </a:p>
        </p:txBody>
      </p:sp>
    </p:spTree>
    <p:extLst>
      <p:ext uri="{BB962C8B-B14F-4D97-AF65-F5344CB8AC3E}">
        <p14:creationId xmlns:p14="http://schemas.microsoft.com/office/powerpoint/2010/main" val="3706279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7AA5541-32A0-4B39-8DD2-059D531A5D05}" type="datetimeFigureOut">
              <a:rPr lang="en-AU" smtClean="0"/>
              <a:t>30/08/2016</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892372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Propoli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Sap_(pla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Bee_stin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Pheromo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Welcome to the Gold Coast </a:t>
            </a:r>
            <a:r>
              <a:rPr lang="en-AU" dirty="0" smtClean="0"/>
              <a:t>Regional </a:t>
            </a:r>
            <a:r>
              <a:rPr lang="en-AU" dirty="0" smtClean="0"/>
              <a:t>Beekeepers </a:t>
            </a:r>
            <a:r>
              <a:rPr lang="en-AU" dirty="0" smtClean="0"/>
              <a:t>Inc</a:t>
            </a:r>
            <a:r>
              <a:rPr lang="en-AU" dirty="0" smtClean="0"/>
              <a:t>.</a:t>
            </a:r>
            <a:r>
              <a:rPr lang="en-AU" smtClean="0"/>
              <a:t>'s</a:t>
            </a:r>
            <a:r>
              <a:rPr lang="en-AU" baseline="0" smtClean="0"/>
              <a:t> </a:t>
            </a:r>
            <a:r>
              <a:rPr lang="en-AU" baseline="0" smtClean="0"/>
              <a:t>Feel </a:t>
            </a:r>
            <a:r>
              <a:rPr lang="en-AU" baseline="0" dirty="0" smtClean="0"/>
              <a:t>free to talk to any of our members and ask any questions that you may have regarding bees, beekeeping and pollination.</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Some of our members are not as agile as they once were, but the knowledge they have about beekeeping would fill many a book, so please take advantage of their knowledge and experience take your first steps towards becoming a beekeeper.</a:t>
            </a:r>
            <a:endParaRPr lang="en-AU" dirty="0" smtClean="0"/>
          </a:p>
          <a:p>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1</a:t>
            </a:fld>
            <a:endParaRPr lang="en-AU"/>
          </a:p>
        </p:txBody>
      </p:sp>
    </p:spTree>
    <p:extLst>
      <p:ext uri="{BB962C8B-B14F-4D97-AF65-F5344CB8AC3E}">
        <p14:creationId xmlns:p14="http://schemas.microsoft.com/office/powerpoint/2010/main" val="411203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Bees cluster on the outside of the hive during the heat of the day. Sometimes called “wash boarding,” the bees move outside to cool down the interior of the hive. If you watch their behaviour closely, you will see the bees fanning their wings.</a:t>
            </a:r>
          </a:p>
          <a:p>
            <a:endParaRPr lang="en-AU" dirty="0"/>
          </a:p>
        </p:txBody>
      </p:sp>
    </p:spTree>
    <p:extLst>
      <p:ext uri="{BB962C8B-B14F-4D97-AF65-F5344CB8AC3E}">
        <p14:creationId xmlns:p14="http://schemas.microsoft.com/office/powerpoint/2010/main" val="216073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b="1" dirty="0" smtClean="0"/>
              <a:t>At this point the bees that were mainly nest bound leave the colony to collect nectar, pollen, water and propolis so therefore need to familiarise themselves with the landscape and landmarks outside the nest and the position of the nest entrance. They do so by taking orientation flights in the days preceding their first foraging flights. Young bees walk out of the hive, fly a short distance in front, turn by 180 degrees so that they are facing the hive, then hover back and forth in arcs. After a few moments the orientation flight becomes characterised by the ever increasing circles around and above the hive and after a few minutes the bee returns to its hive without carrying any pollen or nectar). The orientation flights tend to take place on warm windless afternoons.  Interestingly, on these flights, ‘foragers to be’ take the opportunity to void their faeces, as they had not had a chance to cleanse previously.</a:t>
            </a:r>
          </a:p>
          <a:p>
            <a:pPr algn="ctr"/>
            <a:r>
              <a:rPr lang="en-AU" sz="1200" b="1" dirty="0" smtClean="0"/>
              <a:t>It is commonly believed that young bees do this together and the orientation flights are often seen as a sudden increase in activity on warm sunny afternoons, whether the young bees have an instinct to orientate in groups seems to remain unclear. </a:t>
            </a:r>
            <a:endParaRPr lang="en-AU" b="1" dirty="0" smtClean="0"/>
          </a:p>
          <a:p>
            <a:endParaRPr lang="en-AU" dirty="0"/>
          </a:p>
        </p:txBody>
      </p:sp>
    </p:spTree>
    <p:extLst>
      <p:ext uri="{BB962C8B-B14F-4D97-AF65-F5344CB8AC3E}">
        <p14:creationId xmlns:p14="http://schemas.microsoft.com/office/powerpoint/2010/main" val="403522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22 + Forage for nectar, pollen, propolis and water</a:t>
            </a:r>
          </a:p>
          <a:p>
            <a:endParaRPr lang="en-AU" dirty="0"/>
          </a:p>
        </p:txBody>
      </p:sp>
    </p:spTree>
    <p:extLst>
      <p:ext uri="{BB962C8B-B14F-4D97-AF65-F5344CB8AC3E}">
        <p14:creationId xmlns:p14="http://schemas.microsoft.com/office/powerpoint/2010/main" val="112523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smtClean="0"/>
              <a:t>Nectar, a liquid high in sucrose, is produced in plant glands known as nectaries. It is an important energy resource for honey bees and plays a significant role in foraging economics and evolutionary differentiation between different subspecies.</a:t>
            </a:r>
          </a:p>
          <a:p>
            <a:r>
              <a:rPr lang="en-AU" sz="1200" b="1" dirty="0" smtClean="0"/>
              <a:t>Bees collect pollen in the pollen basket and carry it back to the hive. In the hive, pollen is used as a protein source necessary during brood-rearing. In certain environments, excess pollen can be collected from the hives of </a:t>
            </a:r>
            <a:r>
              <a:rPr lang="en-AU" sz="1200" b="1" i="1" dirty="0" smtClean="0"/>
              <a:t>A. </a:t>
            </a:r>
            <a:r>
              <a:rPr lang="en-AU" sz="1200" b="1" i="1" dirty="0" err="1" smtClean="0"/>
              <a:t>mellifera</a:t>
            </a:r>
            <a:r>
              <a:rPr lang="en-AU" sz="1200" b="1" dirty="0" smtClean="0"/>
              <a:t> and </a:t>
            </a:r>
            <a:r>
              <a:rPr lang="en-AU" sz="1200" b="1" i="1" dirty="0" smtClean="0"/>
              <a:t>A. </a:t>
            </a:r>
            <a:r>
              <a:rPr lang="en-AU" sz="1200" b="1" i="1" dirty="0" err="1" smtClean="0"/>
              <a:t>cerana</a:t>
            </a:r>
            <a:r>
              <a:rPr lang="en-AU" sz="1200" b="1" dirty="0" smtClean="0"/>
              <a:t>. It is often eaten as a health supplement.</a:t>
            </a:r>
          </a:p>
          <a:p>
            <a:r>
              <a:rPr lang="en-AU" sz="1200" b="1" dirty="0" smtClean="0">
                <a:hlinkClick r:id="rId3" tooltip="Propolis"/>
              </a:rPr>
              <a:t>Propolis</a:t>
            </a:r>
            <a:r>
              <a:rPr lang="en-AU" sz="1200" b="1" dirty="0" smtClean="0"/>
              <a:t> or bee glue is created from resins, balsams, and </a:t>
            </a:r>
            <a:r>
              <a:rPr lang="en-AU" sz="1200" b="1" dirty="0" smtClean="0">
                <a:hlinkClick r:id="rId4" tooltip="Sap (plant)"/>
              </a:rPr>
              <a:t>tree saps</a:t>
            </a:r>
            <a:r>
              <a:rPr lang="en-AU" sz="1200" b="1" dirty="0" smtClean="0"/>
              <a:t>. Those species of honey bees that nest in tree cavities use propolis to seal cracks in the hive. Propolis is consumed by humans as a health supplement in various ways and also used in some cosmetics.</a:t>
            </a:r>
            <a:endParaRPr lang="en-AU" dirty="0"/>
          </a:p>
        </p:txBody>
      </p:sp>
    </p:spTree>
    <p:extLst>
      <p:ext uri="{BB962C8B-B14F-4D97-AF65-F5344CB8AC3E}">
        <p14:creationId xmlns:p14="http://schemas.microsoft.com/office/powerpoint/2010/main" val="706990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b="1" dirty="0" smtClean="0"/>
              <a:t>Water has several uses in a honey bee hive. During certain times of the year foragers find a source of water, fill their crops, and ferry it home. The number of bees foraging for water depends on the needs of the colony. If the in-hive workers accept the water quickly from the foragers, the foraging bees sense that the need is still high, and they will go back for another load. If the in-hive workers are slow about “unloading” the water, the foragers sense that the need for water has lessened and fewer bees will return for more.</a:t>
            </a:r>
          </a:p>
          <a:p>
            <a:pPr algn="ctr"/>
            <a:r>
              <a:rPr lang="en-AU" sz="1200" b="1" dirty="0" smtClean="0"/>
              <a:t>Bees find water in a number of places including damp rocks, branches, muddy puddles, pond edges, and drops adhering to vegetation. They swallow the water and store it in their crops before flying home. The water is transferred to the waiting in-hive workers through the process of </a:t>
            </a:r>
            <a:r>
              <a:rPr lang="en-AU" sz="1200" b="1" dirty="0" err="1" smtClean="0"/>
              <a:t>trophallaxis</a:t>
            </a:r>
            <a:r>
              <a:rPr lang="en-AU" sz="1200" b="1" dirty="0" smtClean="0"/>
              <a:t>—the direct transfer from one bee to another.</a:t>
            </a:r>
          </a:p>
          <a:p>
            <a:endParaRPr lang="en-AU" dirty="0"/>
          </a:p>
        </p:txBody>
      </p:sp>
    </p:spTree>
    <p:extLst>
      <p:ext uri="{BB962C8B-B14F-4D97-AF65-F5344CB8AC3E}">
        <p14:creationId xmlns:p14="http://schemas.microsoft.com/office/powerpoint/2010/main" val="65160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The dance language is used by one individual to communicate two items of information to one ore more receivers: the distance and direction to a location (typically a food source, such as a patch of flowers). It is usually used when an experienced forager returns to her colony with a load of food, either nectar or pollen. If the quality of the food is sufficiently high, she will often perform a "dance" on the surface of the wax comb to recruit new foragers to the resource. The dance language is also used to recruit scout bees to a new nest site during the process of reproductive fission, or swarming. Recruits follow the dancing bee to obtain the information it contains, and then exit the hive to the location of interest. The distance and direction information contained in the dance are representations of the source's location </a:t>
            </a:r>
          </a:p>
          <a:p>
            <a:endParaRPr lang="en-AU" dirty="0"/>
          </a:p>
        </p:txBody>
      </p:sp>
    </p:spTree>
    <p:extLst>
      <p:ext uri="{BB962C8B-B14F-4D97-AF65-F5344CB8AC3E}">
        <p14:creationId xmlns:p14="http://schemas.microsoft.com/office/powerpoint/2010/main" val="314186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When a food source is very close to the hive (i.e., less than 50 meters away), a forager performs a round dance She does so by running around in narrow circles, suddenly reversing direction to her original course. She may repeat the dance several times at the same location or move to another location to repeat the dance. After the round dance has ended, she often distributes food to the bees following her. A round dance, therefore, communicates distance ("close to the hive"), but no direction.</a:t>
            </a:r>
          </a:p>
          <a:p>
            <a:endParaRPr lang="en-AU" dirty="0"/>
          </a:p>
        </p:txBody>
      </p:sp>
    </p:spTree>
    <p:extLst>
      <p:ext uri="{BB962C8B-B14F-4D97-AF65-F5344CB8AC3E}">
        <p14:creationId xmlns:p14="http://schemas.microsoft.com/office/powerpoint/2010/main" val="2393498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b="1" dirty="0" smtClean="0"/>
              <a:t>A bee that performs a waggle dance runs straight ahead for a short distance, returns in a semicircle to the starting point, runs again through the straight course, then makes a semicircle in the opposite direction to complete a full, figure-eight circuit. While running the straight-line course of the dance, the bee's body, especially the abdomen, wags vigorously sideways. This vibration of the body gives a tail-wagging motion. At the same time, the bee emits a train of buzzing sound at a low frequency of 250-300 Hertz (cycles per second) with a pulse duration of about 20 milliseconds and a repetition of frequency of ca 30 seconds. The sound is produced by </a:t>
            </a:r>
            <a:r>
              <a:rPr lang="en-AU" sz="1200" b="1" dirty="0" err="1" smtClean="0"/>
              <a:t>wingbeats</a:t>
            </a:r>
            <a:r>
              <a:rPr lang="en-AU" sz="1200" b="1" dirty="0" smtClean="0"/>
              <a:t>.</a:t>
            </a:r>
          </a:p>
          <a:p>
            <a:pPr algn="ctr"/>
            <a:r>
              <a:rPr lang="en-AU" sz="1200" b="1" dirty="0" smtClean="0"/>
              <a:t>While several variables of the waggle dance are correlated with distance information (e.g., dance "tempo", duration of buzzing sounds), the duration of the straight run portion of the dance, measured in seconds, is the simplest and most reliable indicator of distance. As the distance to the food source increases, the duration of the waggling portion of the dance (the "waggle run") also increases. The relationship is roughly linear, as shown in the figure. For example, a forager that performs a waggle run that lasts 2.5 seconds is recruiting for a food source located approximately 2625 meters away.</a:t>
            </a:r>
          </a:p>
          <a:p>
            <a:endParaRPr lang="en-AU" dirty="0"/>
          </a:p>
        </p:txBody>
      </p:sp>
    </p:spTree>
    <p:extLst>
      <p:ext uri="{BB962C8B-B14F-4D97-AF65-F5344CB8AC3E}">
        <p14:creationId xmlns:p14="http://schemas.microsoft.com/office/powerpoint/2010/main" val="4179587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41821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3899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2052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1650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3205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wide brim straw hats keep the veil well clear of the face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22</a:t>
            </a:fld>
            <a:endParaRPr lang="en-AU"/>
          </a:p>
        </p:txBody>
      </p:sp>
    </p:spTree>
    <p:extLst>
      <p:ext uri="{BB962C8B-B14F-4D97-AF65-F5344CB8AC3E}">
        <p14:creationId xmlns:p14="http://schemas.microsoft.com/office/powerpoint/2010/main" val="3400959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Many experienced beekeepers do not wear veils or gloves by preference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23</a:t>
            </a:fld>
            <a:endParaRPr lang="en-AU"/>
          </a:p>
        </p:txBody>
      </p:sp>
    </p:spTree>
    <p:extLst>
      <p:ext uri="{BB962C8B-B14F-4D97-AF65-F5344CB8AC3E}">
        <p14:creationId xmlns:p14="http://schemas.microsoft.com/office/powerpoint/2010/main" val="242436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two most essential of tools, in an emergency a flat nosed screwdriver will substitute</a:t>
            </a:r>
            <a:r>
              <a:rPr lang="en-AU" baseline="0" dirty="0" smtClean="0"/>
              <a:t> for a Hive tool, but a good smoker is essential</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24</a:t>
            </a:fld>
            <a:endParaRPr lang="en-AU"/>
          </a:p>
        </p:txBody>
      </p:sp>
    </p:spTree>
    <p:extLst>
      <p:ext uri="{BB962C8B-B14F-4D97-AF65-F5344CB8AC3E}">
        <p14:creationId xmlns:p14="http://schemas.microsoft.com/office/powerpoint/2010/main" val="2934206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Learning to fire up a smoke is a personal trait, some beekeepers use pine or gum leafs,</a:t>
            </a:r>
            <a:r>
              <a:rPr lang="en-AU" baseline="0" dirty="0" smtClean="0"/>
              <a:t> some prefer paper bark, while yet again others will use dried grass or sugar cane mulch. You don’t want a raging fire in your smoker just a gentle cool smoke.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25</a:t>
            </a:fld>
            <a:endParaRPr lang="en-AU"/>
          </a:p>
        </p:txBody>
      </p:sp>
    </p:spTree>
    <p:extLst>
      <p:ext uri="{BB962C8B-B14F-4D97-AF65-F5344CB8AC3E}">
        <p14:creationId xmlns:p14="http://schemas.microsoft.com/office/powerpoint/2010/main" val="51473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Hive tools come in a variety of sizes and shapes, and again it is a personal preference. </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26</a:t>
            </a:fld>
            <a:endParaRPr lang="en-AU"/>
          </a:p>
        </p:txBody>
      </p:sp>
    </p:spTree>
    <p:extLst>
      <p:ext uri="{BB962C8B-B14F-4D97-AF65-F5344CB8AC3E}">
        <p14:creationId xmlns:p14="http://schemas.microsoft.com/office/powerpoint/2010/main" val="2328847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painting multiple components ALWAYS</a:t>
            </a:r>
            <a:r>
              <a:rPr lang="en-AU" baseline="0" dirty="0" smtClean="0"/>
              <a:t> </a:t>
            </a:r>
            <a:r>
              <a:rPr lang="en-AU" dirty="0" smtClean="0"/>
              <a:t> check that you have done BOTH sides before putting your brush or roller away</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27</a:t>
            </a:fld>
            <a:endParaRPr lang="en-AU"/>
          </a:p>
        </p:txBody>
      </p:sp>
    </p:spTree>
    <p:extLst>
      <p:ext uri="{BB962C8B-B14F-4D97-AF65-F5344CB8AC3E}">
        <p14:creationId xmlns:p14="http://schemas.microsoft.com/office/powerpoint/2010/main" val="121832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35363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1838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First we will start with the very basics, the 3 castes of bees. The queen who will lay between 1500 and 2000 eggs per day, has one mating flight where she will mate with between 15 to 20 drones during this flight. The Drones all die after mating.</a:t>
            </a:r>
          </a:p>
          <a:p>
            <a:r>
              <a:rPr lang="en-AU" dirty="0" smtClean="0"/>
              <a:t>The Drone, his only purpose in life is to mate with a queen bee. Drones do no work in the hive what so ever and only  fly to mating sites where they will orbit at between 150 and 60</a:t>
            </a:r>
            <a:r>
              <a:rPr lang="en-AU" baseline="0" dirty="0" smtClean="0"/>
              <a:t> metres above the ground waiting for queens to arrive, they mate mid- air and the drone then tumbles to the earth to die.</a:t>
            </a:r>
          </a:p>
          <a:p>
            <a:r>
              <a:rPr lang="en-AU" baseline="0" dirty="0" smtClean="0"/>
              <a:t>The Worker, she does it all, cleans, builds the comb, raises the young, guards the hive and forages for nectar, pollen and propolis.  Then in her spare time……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a:t>
            </a:fld>
            <a:endParaRPr lang="en-AU"/>
          </a:p>
        </p:txBody>
      </p:sp>
    </p:spTree>
    <p:extLst>
      <p:ext uri="{BB962C8B-B14F-4D97-AF65-F5344CB8AC3E}">
        <p14:creationId xmlns:p14="http://schemas.microsoft.com/office/powerpoint/2010/main" val="2389407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Most apiarist</a:t>
            </a:r>
            <a:r>
              <a:rPr lang="en-AU" baseline="0" dirty="0" smtClean="0"/>
              <a:t> run 9 frames in both the brood box and honey super to allow for more “Bee Space”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30</a:t>
            </a:fld>
            <a:endParaRPr lang="en-AU"/>
          </a:p>
        </p:txBody>
      </p:sp>
    </p:spTree>
    <p:extLst>
      <p:ext uri="{BB962C8B-B14F-4D97-AF65-F5344CB8AC3E}">
        <p14:creationId xmlns:p14="http://schemas.microsoft.com/office/powerpoint/2010/main" val="1954884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26681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32</a:t>
            </a:fld>
            <a:endParaRPr lang="en-AU"/>
          </a:p>
        </p:txBody>
      </p:sp>
    </p:spTree>
    <p:extLst>
      <p:ext uri="{BB962C8B-B14F-4D97-AF65-F5344CB8AC3E}">
        <p14:creationId xmlns:p14="http://schemas.microsoft.com/office/powerpoint/2010/main" val="3616590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Vents may be fixed to either the inner or outer side of the box</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33</a:t>
            </a:fld>
            <a:endParaRPr lang="en-AU"/>
          </a:p>
        </p:txBody>
      </p:sp>
    </p:spTree>
    <p:extLst>
      <p:ext uri="{BB962C8B-B14F-4D97-AF65-F5344CB8AC3E}">
        <p14:creationId xmlns:p14="http://schemas.microsoft.com/office/powerpoint/2010/main" val="3082019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 the hive needs is your registration number and bees and you </a:t>
            </a:r>
            <a:r>
              <a:rPr lang="en-AU" smtClean="0"/>
              <a:t>are away</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34</a:t>
            </a:fld>
            <a:endParaRPr lang="en-AU"/>
          </a:p>
        </p:txBody>
      </p:sp>
    </p:spTree>
    <p:extLst>
      <p:ext uri="{BB962C8B-B14F-4D97-AF65-F5344CB8AC3E}">
        <p14:creationId xmlns:p14="http://schemas.microsoft.com/office/powerpoint/2010/main" val="1075388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Emlocks</a:t>
            </a:r>
            <a:r>
              <a:rPr lang="en-AU" dirty="0" smtClean="0"/>
              <a:t> provide security for hives to prevent the hive from breaking apart if</a:t>
            </a:r>
            <a:r>
              <a:rPr lang="en-AU" baseline="0" dirty="0" smtClean="0"/>
              <a:t> bumped or tipped over and whilst being transported</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35</a:t>
            </a:fld>
            <a:endParaRPr lang="en-AU"/>
          </a:p>
        </p:txBody>
      </p:sp>
    </p:spTree>
    <p:extLst>
      <p:ext uri="{BB962C8B-B14F-4D97-AF65-F5344CB8AC3E}">
        <p14:creationId xmlns:p14="http://schemas.microsoft.com/office/powerpoint/2010/main" val="1250304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639446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00344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The larval and pupa stages of an insect's development are consecutive but very different. The larva is generally a worm-like creature that emerges from the egg, the first life stage. The pupa is the seemingly sedentary, transformative form following the larval stage. Going through both stages to reach adulthood is defined as complete metamorphosis in insects.</a:t>
            </a:r>
          </a:p>
          <a:p>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4</a:t>
            </a:fld>
            <a:endParaRPr lang="en-AU"/>
          </a:p>
        </p:txBody>
      </p:sp>
    </p:spTree>
    <p:extLst>
      <p:ext uri="{BB962C8B-B14F-4D97-AF65-F5344CB8AC3E}">
        <p14:creationId xmlns:p14="http://schemas.microsoft.com/office/powerpoint/2010/main" val="360364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Queen bees may live for 3 – 5 years, during that time she will never leave the hive, that lifestyle may only be interrupted by an occasional swarm. We didn’t feel that showing the lifespan of a drone would be very appropriate.</a:t>
            </a:r>
            <a:endParaRPr lang="en-AU" dirty="0"/>
          </a:p>
        </p:txBody>
      </p:sp>
      <p:sp>
        <p:nvSpPr>
          <p:cNvPr id="4" name="Slide Number Placeholder 3"/>
          <p:cNvSpPr>
            <a:spLocks noGrp="1"/>
          </p:cNvSpPr>
          <p:nvPr>
            <p:ph type="sldNum" sz="quarter" idx="10"/>
          </p:nvPr>
        </p:nvSpPr>
        <p:spPr>
          <a:xfrm>
            <a:off x="3884613" y="9446678"/>
            <a:ext cx="2971800" cy="497284"/>
          </a:xfrm>
          <a:prstGeom prst="rect">
            <a:avLst/>
          </a:prstGeom>
        </p:spPr>
        <p:txBody>
          <a:bodyPr/>
          <a:lstStyle/>
          <a:p>
            <a:fld id="{69D0296E-D8E1-4DD1-B046-C84BA10F475A}" type="slidenum">
              <a:rPr lang="en-AU" smtClean="0"/>
              <a:t>5</a:t>
            </a:fld>
            <a:endParaRPr lang="en-AU"/>
          </a:p>
        </p:txBody>
      </p:sp>
    </p:spTree>
    <p:extLst>
      <p:ext uri="{BB962C8B-B14F-4D97-AF65-F5344CB8AC3E}">
        <p14:creationId xmlns:p14="http://schemas.microsoft.com/office/powerpoint/2010/main" val="287697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t>1 – 2 Days cleans cells and warm the brood nest</a:t>
            </a:r>
          </a:p>
          <a:p>
            <a:pPr algn="ctr"/>
            <a:r>
              <a:rPr lang="en-AU" sz="1200" b="1" dirty="0" smtClean="0"/>
              <a:t>Nursing young worker bees (days 4 to 12)</a:t>
            </a:r>
          </a:p>
          <a:p>
            <a:pPr algn="ctr"/>
            <a:r>
              <a:rPr lang="en-AU" sz="1200" b="1" dirty="0" smtClean="0"/>
              <a:t>The young worker bees tend to their “baby sisters” by feeding and caring for the developing larvae. On average, nurse bees check a single larva 1,300 times a day.</a:t>
            </a:r>
          </a:p>
          <a:p>
            <a:pPr algn="ctr"/>
            <a:r>
              <a:rPr lang="en-AU" sz="1200" b="1" dirty="0" smtClean="0"/>
              <a:t>Attending to the queen bee (days 7 to 12)</a:t>
            </a:r>
          </a:p>
          <a:p>
            <a:pPr algn="ctr"/>
            <a:r>
              <a:rPr lang="en-AU" sz="1200" b="1" dirty="0" smtClean="0"/>
              <a:t>Because her royal highness is unable to tend to her most basic needs by herself, some of the workers do these tasks for her.</a:t>
            </a:r>
            <a:endParaRPr lang="en-AU" dirty="0"/>
          </a:p>
        </p:txBody>
      </p:sp>
    </p:spTree>
    <p:extLst>
      <p:ext uri="{BB962C8B-B14F-4D97-AF65-F5344CB8AC3E}">
        <p14:creationId xmlns:p14="http://schemas.microsoft.com/office/powerpoint/2010/main" val="341723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AU" sz="1200" b="1" dirty="0" smtClean="0"/>
              <a:t>When honey bees are between 12 and 20 days old, they develop a special wax-producing gland in the abdomen of their bodies. This special gland converts sugar from the honey into a waxy substance and deposits flakes of the substance on the abdomen.</a:t>
            </a:r>
          </a:p>
          <a:p>
            <a:pPr algn="ctr"/>
            <a:r>
              <a:rPr lang="en-AU" sz="1200" b="1" dirty="0" smtClean="0"/>
              <a:t>These small flakes of wax are collected by the other bees and chewed in their mouths. The bees then add these pieces of wax to a wax foundation provided by the beekeeper as a starter to assist in the comb construction. In the wild, the bees start from scratch.</a:t>
            </a:r>
          </a:p>
          <a:p>
            <a:pPr algn="ctr"/>
            <a:r>
              <a:rPr lang="en-AU" sz="1200" b="1" dirty="0" smtClean="0"/>
              <a:t>Beekeepers often use the expression that ‘the wax is drawn’ or ‘drawn out’, this means that the bees have used the flat foundation wax provided by the beekeeper and made it thicker – turning it into the well known hexagonal comb cells which are used for storing honey or egg laying.</a:t>
            </a:r>
          </a:p>
          <a:p>
            <a:pPr algn="ctr"/>
            <a:r>
              <a:rPr lang="en-AU" sz="1200" b="1" dirty="0" smtClean="0"/>
              <a:t>Bees keep the inside of the hive at a constant temperature which makes the wax easy to manipulate and the right consistency to allow the bees to build. If the hive gets too hot the wax drips and if it gets too cold it becomes brittle.</a:t>
            </a:r>
          </a:p>
          <a:p>
            <a:pPr algn="ctr"/>
            <a:r>
              <a:rPr lang="en-AU" sz="1200" b="1" dirty="0" smtClean="0"/>
              <a:t>It has been estimated that it takes 2.72kg (6lb) of honey to make 0.45kg (1lb) of wax.</a:t>
            </a:r>
          </a:p>
          <a:p>
            <a:endParaRPr lang="en-AU" dirty="0"/>
          </a:p>
        </p:txBody>
      </p:sp>
    </p:spTree>
    <p:extLst>
      <p:ext uri="{BB962C8B-B14F-4D97-AF65-F5344CB8AC3E}">
        <p14:creationId xmlns:p14="http://schemas.microsoft.com/office/powerpoint/2010/main" val="289050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99236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t>All honey bees live in colonies where the workers </a:t>
            </a:r>
            <a:r>
              <a:rPr lang="en-AU" sz="1200" b="1" dirty="0" smtClean="0">
                <a:hlinkClick r:id="rId3" tooltip="Bee sting"/>
              </a:rPr>
              <a:t>sting</a:t>
            </a:r>
            <a:r>
              <a:rPr lang="en-AU" sz="1200" b="1" dirty="0" smtClean="0"/>
              <a:t> intruders as a form of defence, and alarmed bees release a </a:t>
            </a:r>
            <a:r>
              <a:rPr lang="en-AU" sz="1200" b="1" dirty="0" smtClean="0">
                <a:hlinkClick r:id="rId4" tooltip="Pheromone"/>
              </a:rPr>
              <a:t>pheromone</a:t>
            </a:r>
            <a:r>
              <a:rPr lang="en-AU" sz="1200" b="1" dirty="0" smtClean="0"/>
              <a:t> that stimulates the attack response in other bees.</a:t>
            </a:r>
          </a:p>
          <a:p>
            <a:endParaRPr lang="en-AU" dirty="0"/>
          </a:p>
        </p:txBody>
      </p:sp>
    </p:spTree>
    <p:extLst>
      <p:ext uri="{BB962C8B-B14F-4D97-AF65-F5344CB8AC3E}">
        <p14:creationId xmlns:p14="http://schemas.microsoft.com/office/powerpoint/2010/main" val="281748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62617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91174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1885484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290709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176944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28566797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11838273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16835402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2413931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372184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53A37-B66D-44BF-85BD-096CA83DD5CF}" type="datetimeFigureOut">
              <a:rPr lang="en-AU" smtClean="0"/>
              <a:t>30/08/2016</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1D06ED9-0813-4177-8D04-7DC4014DCF76}" type="slidenum">
              <a:rPr lang="en-AU" smtClean="0"/>
              <a:t>‹#›</a:t>
            </a:fld>
            <a:endParaRPr lang="en-AU" dirty="0"/>
          </a:p>
        </p:txBody>
      </p:sp>
    </p:spTree>
    <p:extLst>
      <p:ext uri="{BB962C8B-B14F-4D97-AF65-F5344CB8AC3E}">
        <p14:creationId xmlns:p14="http://schemas.microsoft.com/office/powerpoint/2010/main" val="428407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53A37-B66D-44BF-85BD-096CA83DD5CF}" type="datetimeFigureOut">
              <a:rPr lang="en-AU" smtClean="0"/>
              <a:t>30/08/2016</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06ED9-0813-4177-8D04-7DC4014DCF76}" type="slidenum">
              <a:rPr lang="en-AU" smtClean="0"/>
              <a:t>‹#›</a:t>
            </a:fld>
            <a:endParaRPr lang="en-AU" dirty="0"/>
          </a:p>
        </p:txBody>
      </p:sp>
    </p:spTree>
    <p:extLst>
      <p:ext uri="{BB962C8B-B14F-4D97-AF65-F5344CB8AC3E}">
        <p14:creationId xmlns:p14="http://schemas.microsoft.com/office/powerpoint/2010/main" val="323706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476672"/>
            <a:ext cx="9001000" cy="1470025"/>
          </a:xfrm>
        </p:spPr>
        <p:txBody>
          <a:bodyPr>
            <a:normAutofit/>
          </a:bodyPr>
          <a:lstStyle/>
          <a:p>
            <a:r>
              <a:rPr lang="en-AU" i="1" dirty="0" smtClean="0">
                <a:latin typeface="+mn-lt"/>
              </a:rPr>
              <a:t> Gold Coast Regional Beekeepers Inc.</a:t>
            </a:r>
            <a:r>
              <a:rPr lang="en-AU" dirty="0" smtClean="0">
                <a:latin typeface="Old English Text MT" panose="03040902040508030806" pitchFamily="66" charset="0"/>
              </a:rPr>
              <a:t/>
            </a:r>
            <a:br>
              <a:rPr lang="en-AU" dirty="0" smtClean="0">
                <a:latin typeface="Old English Text MT" panose="03040902040508030806" pitchFamily="66" charset="0"/>
              </a:rPr>
            </a:br>
            <a:endParaRPr lang="en-AU" dirty="0">
              <a:latin typeface="Old English Text MT" panose="03040902040508030806" pitchFamily="66" charset="0"/>
            </a:endParaRPr>
          </a:p>
        </p:txBody>
      </p:sp>
      <p:sp>
        <p:nvSpPr>
          <p:cNvPr id="5" name="Rectangle 4"/>
          <p:cNvSpPr/>
          <p:nvPr/>
        </p:nvSpPr>
        <p:spPr>
          <a:xfrm>
            <a:off x="899592" y="1700808"/>
            <a:ext cx="7704856" cy="640175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AU"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en-AU"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ntroduction To Beekeeping</a:t>
            </a:r>
          </a:p>
          <a:p>
            <a:pPr algn="ctr"/>
            <a:endParaRPr lang="en-AU"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A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AU"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AU"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AU" sz="2800" cap="none" spc="0" dirty="0" smtClean="0">
              <a:ln w="11430"/>
            </a:endParaRPr>
          </a:p>
          <a:p>
            <a:pPr algn="ctr"/>
            <a:r>
              <a:rPr lang="en-AU" sz="2800" b="1" cap="none" spc="0" dirty="0" smtClean="0">
                <a:ln w="11430"/>
                <a:solidFill>
                  <a:schemeClr val="accent6"/>
                </a:solidFill>
              </a:rPr>
              <a:t>www.gcrbs.org.au</a:t>
            </a:r>
          </a:p>
          <a:p>
            <a:pPr algn="ctr"/>
            <a:endParaRPr lang="en-AU" sz="4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en-AU" sz="6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852936"/>
            <a:ext cx="4837336" cy="260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TextBox 3"/>
          <p:cNvSpPr txBox="1"/>
          <p:nvPr/>
        </p:nvSpPr>
        <p:spPr>
          <a:xfrm>
            <a:off x="6444208" y="6237312"/>
            <a:ext cx="2448272" cy="369332"/>
          </a:xfrm>
          <a:prstGeom prst="rect">
            <a:avLst/>
          </a:prstGeom>
          <a:noFill/>
        </p:spPr>
        <p:txBody>
          <a:bodyPr wrap="square" rtlCol="0">
            <a:spAutoFit/>
          </a:bodyPr>
          <a:lstStyle/>
          <a:p>
            <a:r>
              <a:rPr lang="en-AU" dirty="0" smtClean="0">
                <a:latin typeface="Brush Script MT" pitchFamily="66" charset="0"/>
              </a:rPr>
              <a:t>Prepared by John Polley</a:t>
            </a:r>
            <a:endParaRPr lang="en-AU" dirty="0">
              <a:latin typeface="Brush Script MT" pitchFamily="66" charset="0"/>
            </a:endParaRPr>
          </a:p>
        </p:txBody>
      </p:sp>
    </p:spTree>
    <p:extLst>
      <p:ext uri="{BB962C8B-B14F-4D97-AF65-F5344CB8AC3E}">
        <p14:creationId xmlns:p14="http://schemas.microsoft.com/office/powerpoint/2010/main" val="144500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7/7a/Honeybees-27527-2.jpg/500px-Honeybees-2752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007357"/>
            <a:ext cx="7281699" cy="4558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7704" y="404664"/>
            <a:ext cx="4320480" cy="369332"/>
          </a:xfrm>
          <a:prstGeom prst="rect">
            <a:avLst/>
          </a:prstGeom>
          <a:noFill/>
        </p:spPr>
        <p:txBody>
          <a:bodyPr wrap="square" rtlCol="0">
            <a:spAutoFit/>
          </a:bodyPr>
          <a:lstStyle/>
          <a:p>
            <a:pPr algn="ctr"/>
            <a:r>
              <a:rPr lang="en-AU" dirty="0" smtClean="0"/>
              <a:t>Bees Fanning at the hive entrance</a:t>
            </a:r>
            <a:endParaRPr lang="en-AU" dirty="0"/>
          </a:p>
        </p:txBody>
      </p:sp>
      <p:sp>
        <p:nvSpPr>
          <p:cNvPr id="4" name="TextBox 3"/>
          <p:cNvSpPr txBox="1"/>
          <p:nvPr/>
        </p:nvSpPr>
        <p:spPr>
          <a:xfrm>
            <a:off x="107504" y="3290069"/>
            <a:ext cx="1512168" cy="1015663"/>
          </a:xfrm>
          <a:prstGeom prst="rect">
            <a:avLst/>
          </a:prstGeom>
          <a:noFill/>
        </p:spPr>
        <p:txBody>
          <a:bodyPr wrap="square" rtlCol="0">
            <a:spAutoFit/>
          </a:bodyPr>
          <a:lstStyle/>
          <a:p>
            <a:pPr algn="ctr"/>
            <a:r>
              <a:rPr lang="en-AU" sz="1200" b="1" dirty="0" smtClean="0"/>
              <a:t>Head down, Bum up, Wings going flat chat creating air movement throughout the hive</a:t>
            </a:r>
            <a:endParaRPr lang="en-AU" sz="1200" b="1" dirty="0"/>
          </a:p>
        </p:txBody>
      </p:sp>
      <p:cxnSp>
        <p:nvCxnSpPr>
          <p:cNvPr id="6" name="Straight Arrow Connector 5"/>
          <p:cNvCxnSpPr/>
          <p:nvPr/>
        </p:nvCxnSpPr>
        <p:spPr>
          <a:xfrm flipV="1">
            <a:off x="1475656" y="3094112"/>
            <a:ext cx="1152128" cy="40689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a:off x="1403648" y="3789040"/>
            <a:ext cx="4824536" cy="100811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45027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120" y="5733256"/>
            <a:ext cx="8712968" cy="646331"/>
          </a:xfrm>
          <a:prstGeom prst="rect">
            <a:avLst/>
          </a:prstGeom>
          <a:noFill/>
        </p:spPr>
        <p:txBody>
          <a:bodyPr wrap="square" rtlCol="0">
            <a:spAutoFit/>
          </a:bodyPr>
          <a:lstStyle/>
          <a:p>
            <a:pPr algn="ctr"/>
            <a:r>
              <a:rPr lang="en-AU" sz="1200" b="1" i="1" u="sng" dirty="0" smtClean="0"/>
              <a:t>Orientation </a:t>
            </a:r>
            <a:r>
              <a:rPr lang="en-AU" sz="1200" b="1" i="1" u="sng" dirty="0"/>
              <a:t>flights</a:t>
            </a:r>
          </a:p>
          <a:p>
            <a:pPr algn="ctr"/>
            <a:r>
              <a:rPr lang="en-AU" sz="1200" b="1" dirty="0"/>
              <a:t>Age related tasks of honey bees culminate in foraging, this being the final group of tasks they perform before death. Although the starting age for foraging is variable, it commonly peaks in bees over 20 days of age. </a:t>
            </a:r>
            <a:endParaRPr lang="en-AU" b="1" dirty="0"/>
          </a:p>
        </p:txBody>
      </p:sp>
      <p:sp>
        <p:nvSpPr>
          <p:cNvPr id="3" name="TextBox 2"/>
          <p:cNvSpPr txBox="1"/>
          <p:nvPr/>
        </p:nvSpPr>
        <p:spPr>
          <a:xfrm>
            <a:off x="3059832" y="476672"/>
            <a:ext cx="3456384" cy="338554"/>
          </a:xfrm>
          <a:prstGeom prst="rect">
            <a:avLst/>
          </a:prstGeom>
          <a:noFill/>
        </p:spPr>
        <p:txBody>
          <a:bodyPr wrap="square" rtlCol="0">
            <a:spAutoFit/>
          </a:bodyPr>
          <a:lstStyle/>
          <a:p>
            <a:r>
              <a:rPr lang="en-AU" sz="1600" b="1" dirty="0"/>
              <a:t>Orientation flights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7823" y="1700808"/>
            <a:ext cx="4440282" cy="333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27784" y="116632"/>
            <a:ext cx="3240360" cy="369332"/>
          </a:xfrm>
          <a:prstGeom prst="rect">
            <a:avLst/>
          </a:prstGeom>
          <a:noFill/>
        </p:spPr>
        <p:txBody>
          <a:bodyPr wrap="square" rtlCol="0">
            <a:spAutoFit/>
          </a:bodyPr>
          <a:lstStyle/>
          <a:p>
            <a:pPr algn="ctr"/>
            <a:r>
              <a:rPr lang="en-AU" b="1" dirty="0"/>
              <a:t>Orientation flights</a:t>
            </a:r>
          </a:p>
        </p:txBody>
      </p:sp>
      <p:sp>
        <p:nvSpPr>
          <p:cNvPr id="5" name="TextBox 4"/>
          <p:cNvSpPr txBox="1"/>
          <p:nvPr/>
        </p:nvSpPr>
        <p:spPr>
          <a:xfrm>
            <a:off x="6709629" y="2143331"/>
            <a:ext cx="2312459" cy="2308324"/>
          </a:xfrm>
          <a:prstGeom prst="rect">
            <a:avLst/>
          </a:prstGeom>
          <a:noFill/>
        </p:spPr>
        <p:txBody>
          <a:bodyPr wrap="square" rtlCol="0">
            <a:spAutoFit/>
          </a:bodyPr>
          <a:lstStyle/>
          <a:p>
            <a:pPr algn="ctr"/>
            <a:r>
              <a:rPr lang="en-AU" sz="1200" b="1" dirty="0"/>
              <a:t>Young bees walk out of the hive, fly a short distance in front, </a:t>
            </a:r>
            <a:r>
              <a:rPr lang="en-AU" sz="1200" b="1" dirty="0">
                <a:solidFill>
                  <a:srgbClr val="FF0000"/>
                </a:solidFill>
              </a:rPr>
              <a:t>turn by 180 degrees so that they are facing the hive, then hover back and forth in arcs.</a:t>
            </a:r>
            <a:r>
              <a:rPr lang="en-AU" sz="1200" b="1" dirty="0"/>
              <a:t> After a few moments the orientation flight becomes characterised by the ever increasing circles around and above the hive and after a few minutes the bee returns to its hive without carrying any pollen or nectar</a:t>
            </a:r>
          </a:p>
        </p:txBody>
      </p:sp>
      <p:cxnSp>
        <p:nvCxnSpPr>
          <p:cNvPr id="7" name="Straight Arrow Connector 6"/>
          <p:cNvCxnSpPr/>
          <p:nvPr/>
        </p:nvCxnSpPr>
        <p:spPr>
          <a:xfrm flipH="1">
            <a:off x="4788024" y="3005942"/>
            <a:ext cx="1944216" cy="7200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H="1">
            <a:off x="4355976" y="2996995"/>
            <a:ext cx="2376264" cy="5760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H="1">
            <a:off x="4857673" y="2996952"/>
            <a:ext cx="1872208" cy="100811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6087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35" y="4509120"/>
            <a:ext cx="8640960" cy="523220"/>
          </a:xfrm>
          <a:prstGeom prst="rect">
            <a:avLst/>
          </a:prstGeom>
        </p:spPr>
        <p:txBody>
          <a:bodyPr wrap="square">
            <a:spAutoFit/>
          </a:bodyPr>
          <a:lstStyle/>
          <a:p>
            <a:pPr algn="ctr"/>
            <a:r>
              <a:rPr lang="en-AU" sz="1600" b="1" i="1" u="sng" dirty="0"/>
              <a:t>The Life of a Worker Bee </a:t>
            </a:r>
            <a:endParaRPr lang="en-AU" sz="1600" b="1" dirty="0"/>
          </a:p>
          <a:p>
            <a:pPr algn="ctr"/>
            <a:r>
              <a:rPr lang="en-AU" sz="1200" b="1" dirty="0"/>
              <a:t> </a:t>
            </a:r>
          </a:p>
        </p:txBody>
      </p:sp>
      <p:pic>
        <p:nvPicPr>
          <p:cNvPr id="2050" name="Picture 2" descr="http://www.scmidstatebeekeepers.org/be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02" y="719622"/>
            <a:ext cx="6797825" cy="3681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3688" y="260648"/>
            <a:ext cx="5328592" cy="338554"/>
          </a:xfrm>
          <a:prstGeom prst="rect">
            <a:avLst/>
          </a:prstGeom>
          <a:noFill/>
        </p:spPr>
        <p:txBody>
          <a:bodyPr wrap="square" rtlCol="0">
            <a:spAutoFit/>
          </a:bodyPr>
          <a:lstStyle/>
          <a:p>
            <a:pPr algn="ctr"/>
            <a:r>
              <a:rPr lang="en-AU" sz="1600" b="1" dirty="0" smtClean="0"/>
              <a:t>Worker bees returning from foraging</a:t>
            </a:r>
            <a:endParaRPr lang="en-AU" sz="1600" b="1" dirty="0"/>
          </a:p>
        </p:txBody>
      </p:sp>
    </p:spTree>
    <p:extLst>
      <p:ext uri="{BB962C8B-B14F-4D97-AF65-F5344CB8AC3E}">
        <p14:creationId xmlns:p14="http://schemas.microsoft.com/office/powerpoint/2010/main" val="165989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0.gstatic.com/images?q=tbn:ANd9GcRqzPNP2_lVgUWJJ09vaJWMuvmrWZjqtnGWYvmWxnmmejpPVv0b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7" y="1628800"/>
            <a:ext cx="4008693" cy="30026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QuqV9Tqrj39GXehpUrrFotcmO59kcqqigGXuMZhpf42OAvUJw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477" y="1628800"/>
            <a:ext cx="4008693" cy="3002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548680"/>
            <a:ext cx="5328592" cy="369332"/>
          </a:xfrm>
          <a:prstGeom prst="rect">
            <a:avLst/>
          </a:prstGeom>
          <a:noFill/>
        </p:spPr>
        <p:txBody>
          <a:bodyPr wrap="square" rtlCol="0">
            <a:spAutoFit/>
          </a:bodyPr>
          <a:lstStyle/>
          <a:p>
            <a:pPr algn="ctr"/>
            <a:r>
              <a:rPr lang="en-AU" b="1" dirty="0" smtClean="0"/>
              <a:t>Collecting  Nectar and Pollen for the hive</a:t>
            </a:r>
            <a:endParaRPr lang="en-AU" b="1" dirty="0"/>
          </a:p>
        </p:txBody>
      </p:sp>
    </p:spTree>
    <p:extLst>
      <p:ext uri="{BB962C8B-B14F-4D97-AF65-F5344CB8AC3E}">
        <p14:creationId xmlns:p14="http://schemas.microsoft.com/office/powerpoint/2010/main" val="130093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atchbin-assets.s3.amazonaws.com/public/sites/269/assets/7NPH_13_County_B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74322"/>
            <a:ext cx="6894622"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5370" y="701988"/>
            <a:ext cx="4968552" cy="369332"/>
          </a:xfrm>
          <a:prstGeom prst="rect">
            <a:avLst/>
          </a:prstGeom>
          <a:noFill/>
        </p:spPr>
        <p:txBody>
          <a:bodyPr wrap="square" rtlCol="0">
            <a:spAutoFit/>
          </a:bodyPr>
          <a:lstStyle/>
          <a:p>
            <a:pPr algn="ctr"/>
            <a:r>
              <a:rPr lang="en-AU" b="1" dirty="0" smtClean="0"/>
              <a:t>Foraging bees collecting water for hive</a:t>
            </a:r>
            <a:endParaRPr lang="en-AU" b="1" dirty="0"/>
          </a:p>
        </p:txBody>
      </p:sp>
    </p:spTree>
    <p:extLst>
      <p:ext uri="{BB962C8B-B14F-4D97-AF65-F5344CB8AC3E}">
        <p14:creationId xmlns:p14="http://schemas.microsoft.com/office/powerpoint/2010/main" val="167998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room.ucr.edu/images/releases/30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692696"/>
            <a:ext cx="8571048" cy="44140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1" y="116632"/>
            <a:ext cx="8787073" cy="369332"/>
          </a:xfrm>
          <a:prstGeom prst="rect">
            <a:avLst/>
          </a:prstGeom>
          <a:noFill/>
        </p:spPr>
        <p:txBody>
          <a:bodyPr wrap="square" rtlCol="0">
            <a:spAutoFit/>
          </a:bodyPr>
          <a:lstStyle/>
          <a:p>
            <a:pPr algn="ctr"/>
            <a:r>
              <a:rPr lang="en-AU" b="1" dirty="0" smtClean="0"/>
              <a:t>How do Bees communicate where they found the food source ?? </a:t>
            </a:r>
            <a:endParaRPr lang="en-AU" b="1" dirty="0"/>
          </a:p>
        </p:txBody>
      </p:sp>
    </p:spTree>
    <p:extLst>
      <p:ext uri="{BB962C8B-B14F-4D97-AF65-F5344CB8AC3E}">
        <p14:creationId xmlns:p14="http://schemas.microsoft.com/office/powerpoint/2010/main" val="53281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567861"/>
            <a:ext cx="8568952" cy="4985980"/>
          </a:xfrm>
          <a:prstGeom prst="rect">
            <a:avLst/>
          </a:prstGeom>
          <a:noFill/>
        </p:spPr>
        <p:txBody>
          <a:bodyPr wrap="square" rtlCol="0">
            <a:spAutoFit/>
          </a:bodyPr>
          <a:lstStyle/>
          <a:p>
            <a:pPr algn="ctr"/>
            <a:r>
              <a:rPr lang="en-AU" b="1" dirty="0"/>
              <a:t>Components of the dance language</a:t>
            </a:r>
          </a:p>
          <a:p>
            <a:pPr algn="ctr"/>
            <a:r>
              <a:rPr lang="en-AU" sz="1200" dirty="0"/>
              <a:t>At its core, there are two things communicated in a dance: distance and direction. </a:t>
            </a:r>
            <a:endParaRPr lang="en-AU" sz="1200" dirty="0" smtClean="0"/>
          </a:p>
          <a:p>
            <a:pPr algn="ctr"/>
            <a:r>
              <a:rPr lang="en-AU" sz="1200" dirty="0" smtClean="0"/>
              <a:t>These </a:t>
            </a:r>
            <a:r>
              <a:rPr lang="en-AU" sz="1200" dirty="0"/>
              <a:t>two pieces of information are translated into separate components of the dance</a:t>
            </a:r>
            <a:r>
              <a:rPr lang="en-AU" sz="1200" dirty="0" smtClean="0"/>
              <a:t>.</a:t>
            </a:r>
            <a:r>
              <a:rPr lang="en-AU" sz="1200" b="1" dirty="0"/>
              <a:t> </a:t>
            </a: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b="1" dirty="0" smtClean="0"/>
          </a:p>
          <a:p>
            <a:pPr algn="ctr"/>
            <a:endParaRPr lang="en-AU" sz="1200" b="1" dirty="0"/>
          </a:p>
          <a:p>
            <a:pPr algn="ctr"/>
            <a:endParaRPr lang="en-AU" sz="1200" dirty="0"/>
          </a:p>
          <a:p>
            <a:pPr algn="ctr"/>
            <a:endParaRPr lang="en-AU" sz="1200" dirty="0" smtClean="0"/>
          </a:p>
          <a:p>
            <a:pPr algn="ctr"/>
            <a:endParaRPr lang="en-AU" sz="1200" dirty="0"/>
          </a:p>
        </p:txBody>
      </p:sp>
      <p:sp>
        <p:nvSpPr>
          <p:cNvPr id="2" name="TextBox 1"/>
          <p:cNvSpPr txBox="1"/>
          <p:nvPr/>
        </p:nvSpPr>
        <p:spPr>
          <a:xfrm>
            <a:off x="1259632" y="1700808"/>
            <a:ext cx="6840760" cy="338554"/>
          </a:xfrm>
          <a:prstGeom prst="rect">
            <a:avLst/>
          </a:prstGeom>
          <a:noFill/>
        </p:spPr>
        <p:txBody>
          <a:bodyPr wrap="square" rtlCol="0">
            <a:spAutoFit/>
          </a:bodyPr>
          <a:lstStyle/>
          <a:p>
            <a:pPr algn="ctr"/>
            <a:r>
              <a:rPr lang="en-AU" sz="1600" b="1" dirty="0" smtClean="0"/>
              <a:t>The 2 most common dances are the Round Dance and the  Wag Tail Dance</a:t>
            </a:r>
            <a:endParaRPr lang="en-AU" sz="16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21738"/>
            <a:ext cx="4176464" cy="428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47864" y="6309320"/>
            <a:ext cx="1857368" cy="369332"/>
          </a:xfrm>
          <a:prstGeom prst="rect">
            <a:avLst/>
          </a:prstGeom>
        </p:spPr>
        <p:txBody>
          <a:bodyPr wrap="none">
            <a:spAutoFit/>
          </a:bodyPr>
          <a:lstStyle/>
          <a:p>
            <a:pPr algn="ctr"/>
            <a:r>
              <a:rPr lang="en-AU" b="1" dirty="0"/>
              <a:t>The Round Dance</a:t>
            </a:r>
          </a:p>
        </p:txBody>
      </p:sp>
    </p:spTree>
    <p:extLst>
      <p:ext uri="{BB962C8B-B14F-4D97-AF65-F5344CB8AC3E}">
        <p14:creationId xmlns:p14="http://schemas.microsoft.com/office/powerpoint/2010/main" val="261615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UUEhQWFRQWFBcYFxgYGBgdGBYVHBgYGBUVFxgYHighGBolHRcVITIhJSksLy4uGB8zPDQsOigtLisBCgoKDQwOGxAPGiwcHyQtLDcsLCwsLCwsLCwsLCssLDcsLCssLCwsLCwtNCwsLCwsKywsLCwsNzQsLCwsNCw0LP/AABEIALABHgMBIgACEQEDEQH/xAAbAAEAAgMBAQAAAAAAAAAAAAAABAUBAwYCB//EADkQAAICAQMCBAQFAgUDBQAAAAECAxEABBIhMUEFEyJRBjJhcRQjQlKBkaEzQ2JyghXB8Adjc9Hh/8QAFQEBAQAAAAAAAAAAAAAAAAAAAAH/xAAXEQEBAQEAAAAAAAAAAAAAAAAAAUEh/9oADAMBAAIRAxEAPwD7jjGMBjGMBjGMBjGMBkfXaxIUMkh2oOpomh7naDQ+vQZIyBrGd2MSbkGzcZRXB3UEWwQSQGs9hXvYDZpfE4ZVDRyxurCwVdSCPcUclXnO+BfBml06sTEksshLSyyKGaRzZY+u6WyaHYZZyeDxesovlPJW54ztYkG1PHBIPuD9cCwxlbJNLFZYebEqD5QfO3DaCSo9LitzemjxQU3k3TahZFDKbVhYPP8A36fbA24xjAYxjAYxjAYxmqadUBZ2CqOpYgAfcnA25i8rxr5H/wAOE0JNpaU+WNo+Z1FFm7gWBfW65zymn1DA+ZOq+u18qMA7P2MZC4Jv9QA+2BZA5nIAimWqkVxvs71o7P2gpQsdbI56fXPcOu5VZFMbsDweQa67XHB964NdsCZjME5D/GljUQD0xV23UqEVY7lm56DjrZGBMvF5AXRSMtPM24rRMaqgu73KCGI9uWPH9czLonG7ZM4JVQNwVlBFc0QCbrnnv2wJ+Mr21cke4yJuXcApiDM209S0dWKP7S2TIJlcWpDD3BBHHXkYGzGMYDGMYDGMYDGMYDME5q1OpWNS7sEVRZZiAAPck9MiNqJZCRGPLVXALyLYder+WoIP03HjmwDgWBYZzmp+LoWmEGmInlsbyltHEOL3sgPqq6UfzQ5y0j8IQhfNLTMpJDSUeSQb2gBewrjjNMnw1pCQ3kRq4+V0UI6nr6XSmH8HA3P4h6WKxTOVbbtCgFjZBK+YVBHF3dZFXVMs7/kTkuqV/hUQpILKTJwPWLBo96POXO3NGt0+9CAxQ8FWHZhyDXce47ixgak8TSwGDoSxUb0YAkV0NVzYrnn+DkpJARYII9xkTT622ZHUxsrUN3yuDe1kbobCn09RXI6W/wCmotGL8qmLER+lWJq96jhrofX2IwJoyBq4CheaNWeTYAUDUHAN9DxvqwDx7E10wuuMZCz0tgfmDiJmLbQvJtW5Xg9d3BNZYEYGuCZXFqQRz09waI47ggg/UZtyr1lQN5oKrEbMw287jtVZbA7dGviue3NpgMYxgMYzBwPEsgUWxCgdSTQH3JyFpoXkbzJQVXokR2kCmsSN1t+FIH6fuTnOReKSS6/VaZIjKkbxMzMajR9kbAbqJsbQ20A8sDx1zsxgZxjGAzVqYFdSri1YUQc24wKOTUuZBpWLb3Vn8xfTUANEg1/iAmNTX7wwroLqNABQ6DOL8S8Tb/qsToCYIYZYpnF0HkeDiq52ExFj0Aez0OdqMDOMYwMHIU+lKnfFwRuZkG0CUlaFk9GsLTX739J2YrA16abeqtRFgGmFMPoQeh+mbcr5FEUm8ABZD+aS1AMBtRqJrnhTXJ9Ptk8HAzjGMBjGMBkbWakIPdmsIoPLtRbaL6cA8ngZIbKDV+HPqVD+YEtleMmP1xoNjbQdwILOikn2AFd8Cwh0RYiSbl9q+jcTGhB3WooW116iL44rN+i18cwYxtu2OyNwQVdTTKQecpfh/WahXbT61leXkpIg2iSOh1X9LXu+9H251+J6ZdPqRNFOIpJqDQlC4mIv1BE9QYXW4fzd4HTXmibWxoyo0iKz/KpYAt/tB65zmu8Z1W0AxrpL23I6vOLY1tVIqo9OXI69DWS/CPA4YQZ5JDqJWp21EhB4C8FAPTGoW62gdT7nAv7zOclpvHZ9RrCkETLDF87yKyrKD1Kk1yCtDg87rquesBwNOr0qSqUkVXU1asAQaII4P1AP8ZGbTyoS0bb12UsTUACAANsgBIFA3uDcntlhjAiQalZAUcbX2gvG20kA+9EgjtYJGbNLp9g2gsRZrcbIBN1Z5IH1zxrdOWBKELIBSvQNcglTfVSQtjvnvSaneCaIolSCKIYGjx7dwe4IOBuIyD4a7AvG5ZmQ2HIoOjWUog0SOVPTlboWMn5B1ikPE6hjRKMAeNr16mXvRC89hfa8CdjMDM4DNGt1Kxxu7GlVST/Hb75vyBrGuWJA5U20hAHzogClSb49UkZ/iu+B78K0hjSmouxLyECg0h+Y9Bx0A70BkzMAZnAYxmvUAlWC1u2mrJAuuLI5A+2B7BzDOAQCRZ6D3+3vnPQTanSlRO6TQbVBlra8bAUS/Z1PW/SR/qPWX8QaASBJfMEMkDGRZT8q2pVw4JFoVPIJ7A9hgTyPzVq62SXQ9N3Hyx/d1r/lki85GLxqcDz/ACU1MSxnbPE3lq6sUJfynJ/LG0EuC3HIB7zfDIvxbR6mSWORF5iSF90StzbmTjzGo10AHt3wOixlL4x4+sTrCitJO6sUQBioKjd+Yyg7AfscstBKzRqzqVYqNwIohu4oE9/qcCRjGMDXPCrqVYWrAgj3B65H8LkYxgSMrSL6XK9Cw4JrtfBrteTDkFAVnI9IV03f6y60rE/uG0xj6V9cCdjGMBjGMCu8VcNsi3OrSt1TqFX1vZv0ggbbH7xmlPiLTb/LaQJIZGQI/DFga4HcHgiux+hqQkm7UMNx/LjW1o7bdiQ13yaQ8dv5yLrPhbSyktJCjvuZw7AF1ZttlWPI+Vf6YHj4l0vyTr88G4jjoDRJ969IBr9LPlT4pqGnmU6cPIrxIGraqqwZ5EBdkY3fXbRXb70MnRGXSHa7+ZBfotACFPVdwNbgei0AQaXkAHR4dPFBqJEStslTIEo3GwRCwF/KrRc0DW8cUMDHjepnZUPkukisWjKSxVvrab85Kr19hu61kYa1dTCNJpmkISMRyEDa6ttCqrEH8uuWb/bS3Zq+8SlQ0x6JuJbkDaAdyX+oE1Y6ekn9OVXgfjkKwsyMG3ySML9K0WYKS7gc+nkeo/fA6K49PESSqRxISxPRUUWzEntQJJyu8M+KNNqZfK08gkIR2LL8o2sqkfU2w6ZFGhk1hvU7Dp7G2PYw8z929XPK3xyLI7AHm902iSMAIiqFUKKAFL7X7dMCQMZgDM4DIEgKTKw3kSDYwFlVKgurkfpsblJ7naPbJ+QfGiohdn3bUHmHb835ZD8e/wAuBNGR/Eo90Ui2VtGG4dV4PqH1HUZIU4YYGvTSh1DA2GAYH6EAjNuQvB2JhS2DMBtYjoWUlW4odwe2TcBlejk6phvFLCh2VyCzv6yfY7KH2P0ywyHCD50hIWtsYBFbj85Ibm6F8fc4EzGMYDI2u18cKl5XVFHUsQB798k5VarwCGSfzpFDegKUItCQeHZejMBxyOw9hgbNYqamD0FZEbY69CjgMrqD22mgP5zn/F9b+THElmRZQUTi2RD0YuGAK2oJINMt8cET5/Dm0p3aYhIeS8ey1XiwVC8hbuwATyK4UDIXiMqefDqiAAAUckISrFk2rewkk8UdwBsEEA3gJE1SQPF5KMHaQMTNTU7MH2/khFNNa2NtBrI77vAdWyJLvsSu4dUYLwmxURj5SgEHy2PS+2Wmu1CuFABsMCv7gwqiouwfVVngg0eGF0sGtgXVSPIVLpcdA2A5bzAovhWCsCTfVj05wL/wrTFV3ObcluSKoFiRS/pJFE/X7CvC+OQNKsSSB3bd8nqA2i23MOAaI4u/UOMhSxy6v035cBB3DYd7dKAZj9yfTXQW3OTtB4Dp4AvlQxptJYEKN24ii248kkGrJwLLGMYDIXiJ2mJvQKkCkt1p/RSn3LFfvk3IXi4/LJpDtZGG80oKurXfHIqx9QMCaMYxgMYxgQdI5M0wLKQPLpQBuX0kncfr1GTsgxKRqHNKFaJKPG8srPuB91AZK9rPvk7A8uoIIIBHe+lfXOEdIBUjh443k3bow+5WcSGMkpZCqkSEgjb62vi86P4i1ahGjJIDIxejTbDahFrnczELx055BrK7T6dlfaGCkTIbVfSAY5YlBUnnoP7YHjXx6SbcH1Hn8+mLem3zO3pXbvNkcMaJPvm74dljDgqK80twwqRZFLVu3W1tGvc/5R73k/UK0Y9U9cXSxJfsKHP0/plI7PJuQWTJueFhSujxyeYS7KALIdaHINsOhbA7MDM5S+AeNLPaXbhEfpTFHvaWX9LAggjp0I60LrAYxjAZo11+W9EA7GomqBo8m+K++b8oPjXxeLT6SQy8iQeUqg0XZ/TtHBrgkk9gCcC50m7Yu4gttG4joWoWRX1zacwi0KGZOBF8Ma0N7f8AFmHp6cSuBf8Aq9/reS8h+ED8pSQoLFnIU2Ldi9g973Xf1yZgMgwcaiX0kWkR39mNyDaPYigf+WTsgBVGpum3PDV/p2xv/Zrl/n+MCfjGMBjGMDBzivE4VM3mxraecke1SNrbW36hwKosChSh7yCgWvOh8d1uxVQGmkJC80TQ5VT1BN1fYbj2zn9MNkWn4N2jlttKCGG9mAqiygUPuAcCyf8AD7KWSVUNUieYpACgbFCqGRaUDbx/fK/QSx6Wbd5Rijd1SylbFkaTY7D9AMgcE8WZQcvZoWHMuoPNClUKL+gsknKRCszTKDuPmeWHYGt0YjMfIHBEz/yN1g1gdhmcpPh/XBvy7FqgYAGygsqY254KsCB9K9jl3gMYxgMieKsBE97aK16/lJPAB+91kvOX+MPFPw0mmIUu0z+Sq0SGcsjpfUL8pG7tuvtgdRjNWmRgih23MANxqrNcmh0zbgMYxgV/iChXjl2klW8vjssjKCSAOQCFP8E5NZwASSAB1J6AfXMTxB1ZW6MCD9iKPOc34vJO0YgRJAC6RvN1dVDAl6UCw6dx0JYGqwNKypqCJ2plJIRqIG0Ey0jEcioksjgkt9hIdXYPtNSR1Ix235m1iaX9renmweZBkjxbTiKKJEFIqyKAB/7L7enTof6571sKxReY0pG0ktJ6VPlt8w6bTdL254qjWBp1iQxgMzzOWUNasQWUBmBO3aOBuNf/AHkfwzTy/Lt2uYlG5nY1Kh5NXY+Z+O/f3zy0ekhRI5liMroA5doy44ogs53d6FCuO2e/BdUkkpQtThWLCgu8sfSw28MaD3359qOBD125YjLp0YyacrIE5LPC5DsorncPzUrno3HSuo8K8RTURJLEwZHUMPpYuj7MLojtkTw2PbPKP9C39CZJmUH601/yM3+HeEJC8jrZaRiSSegJvaoHAH9/6DAsMYxgM5zx/wCG4NYxSWMtaG5L+QgFUVQbrli/FcqCby+1Eu1SaLUCaHU0Loe5OafDoCoLMAJJKaQA2A20LQPsAAMCREpAAJsgCz7n3zR4lKVjbapdjShRxZYheo6AXZPYAnJWQJY/MmUMrVFUitfpLkOlfWlJ+1jAk6SBY0VFFKihVHsoAA/sBm7MAZnAZX+KSbPKffsVZl38WHDBowp9hudDf+nLDNGtg3oy8cg0SAQD+lqPBo0f4wNwzORfDNR5kYJ+YelxRFSLw4o81YNe4o98lYDME5nKf4m88wldOBuf0s24hkVuN6UDyLu+3Wj0wKVNYNUss+x9m54ENC2Uv5bNGOtBQzXQvceoUHLDX6TcFjJ2qSwtTR3CEEUVqxe+xQuulZ51+hTTaWGNQfLiKo3G47XVomkawd3qk3MTfG4nJ+v2imf5UmDMSSNoKVuv9oLC+3X2wNGmaLYS1iTlpFDvu3i9zBQbolbHuKym8PloK22g7+Z6t1i5PM8s7rBZQ0nIsgAdKvNcKw1KV0yM7AMlRoN6lriTfVA7AoCmqN/fNvh2qDERttDxQTblFk7iFG4FhuJLGXtY5FdcB4z5unmkngiMhjdXdBQLxMrq2zgWV9JIF3S9xnV+H65Jo1kjYMrAEEexHf2P0yDwNUtdSkgPvYEJvp9B/bN2g8ISKWWRespU/wC0BQNoJPS7NfXAscYxgMqtbo0l1ULNZaBXdRXFvSA371v/AK5aHIXhx3l5NzEM5Cg9FVPR6Rfchjfex7YE4YxjAYxjAZC12lN+ZFXmqpCgkhWB/Q9dvY0aPPPIM3GBAk2ToyE7WXbuAI3xSUHXpYsWD3B+oyPFBLI6iZUEcYvg2JZDwH2/pUAk7TfLDk7QTL1mi3W6ERy0FEm0E7Q27YwPVSbsWDyaIPOaj4l5d+eNgBAEnHlsSOookpzYpvpybwKfxET6OJvIjUou5gwrcqgWFda9QHKhr6Vfvll4b4SNjmeneRlZu4BVQqU3UkBR6ut9KFAWoYHpz1H/AGOcB4FJrY9Zq0GoX8HDPsUSRhvKBjWYgOrIVQB9tksBtA47h3em0yxilB5JJJJYknuWYkn+T2zdnkHG7A9Zq1E6opZmCqOpJoD75Dm8VBDiBfOdCFKqQAGuiGduBXcckexz0mhLPvlO75CqEApEy9SvALNd+o/Sq7h5ggaR/MlXbsZhEt3Q+XzWo1uIuvYMe5NWOYyl+KfEZo4WXSRNNqG9CAFQI2IvzJGbhQBzz14GBYarWbQuwb2YgKAe1gM5PZVBsn7DqRnvRaURIFBJqySerMSSzGu5JJyq+G/D5Y1BmSJW8tUpCzEKpJRdxAG0AkdL7kk5e4DGMYDMHM4wK2RjFLuLHy5Sq1XCS8019g3C/cL75YjPE8QZSp6MCD1HBFHkcjIPh8jITFJuO3aEkYg+cKvsBTijYrkAHuaCyxWYBzOBq1MKujIyhlYFWB6FTwQf4zm9Tp5Yw0J3mGSvUFJagu0xFkFruCr6iPSCQCTRHU4wOS8QnmgCUpJANScfmuxogqP1G022OT24rN8XhbToxmQh5ChYMRUaoAUQMo9TWW9S9NzUeBdx4tyqf/NF2B6OD+r7deo7ZNXAr/D/AA4o7SPI0jGwN1UimvStAddq2T12jLHGMBjGYJwIfisxVKUMWchF29VLcb/YBRbWf25KhQKAB0AA/wDLyBoU8xhOwdTRVEY/Km4+vaBwzgKfVZA445yywGMYwGMYwGMYwGY25nGBCfwuL1UmwuQWKEozEdCWSiTmseHEPaysFK0yFYyrHbtDsSu4twOrc1WWOMCn0/hUiBds7DbXoVEEZA+VdlHYOx2kXnkaU/LNCZAxLMfM3puF0NshBr6AEAkffLrGBXN4jQBMM3JPAQEjp12k9b/sc9y6txYSF2IYDkoorn1WW6ce18jJ2MCuk08shG6Ty1D3UfVlF0rsw4B4J2gdKvJkGnRAQihQSSaAFk9Sfc/XNuMBjGMBjGMBjGMBmrU6dXWmFiwf5HIIrkEEdRm3GBXLLLGacGVCWO9QAUHVQyD5u4teenHfN+j18coBRgbFgGw1AkG1aiOQRyO2Ss0y6ZGNsikgEAkAmjwRZ7HA2k5Bn8UWysdyyBd2xKJq6FkkKv8AJHQ56HhcXAEaUAQBtFAG7AHTmz/XJMMQUAKAoHQAUB9gMCDLoPNNzgNR9Ci6Tpte+vmCuGFVfHufX4h4r8y2QKzGQDkU3ysiizwR6lHNHgd7DGB4ikDCwQR7j/z7Z7yJL4dGx3bQGJBLLasSvy7mWi32PGeB4aBxvlrn/MbuK69eO3PGBu1esSMW7V7AWWPvtUWWP0AyL5TT/wCKtRellQ3vJ6/mc1QJHo56cntkjT6BEIIUbgu3cbZ660Xa2PU9T3yVgYAzOMYDGMYDGMYDGMYDGR9brY4UaSV1RFFszGlUe5J6DIx8c09EmZABH5pJYACLj8yz+nkc/XAscZ5VwRY6ZndgZxmN2LwM4yPFrY2dkV1LrW5QQSoPSx2vJGAxjGAxjGAxjGAxjGAxjGAxkPWeKQwlFlkVGkbagY0Xb9qjufpmI/F4GIAlQlpDGBuFmRV3MgH7gvNe2BNxmLxuwM4zG7Nc+oVFLOwVVFkk0APck4G3GR9Dro5kEkLrJG3KshBU/YjJGAxjGAxjGAxjGAxjGAxjGBxv/qdODp4tLuAbWaiKDn9hYNIfttU/1A756+IZZYI4YzIA82sjhVggpYPmaOjfWOJh/uYfbOn12qiiUyTOkaL1eRlVR92bgZ5g1cUt+W6SV12MGqxx8p4NYg5Pw7Xzz6plSddsWrmEwVoyFgRajhEZBO4ttJYgHrRqsrPh74jklfSl52Mbrq9U5scwhimnhNDsrBm9iou87DQfDsMTxSDczwoyRs20sEYAMCwUM90OWJ5565b7R7D+mB89XxfVR6PTah5WL6uWOP1BBHBFI7OJD6QA/l0gJ4tl49+z8IDLCDJJvss27sELEqoY8sFUgbj1q++WBA6ds06XWRygmN0kUMVJUhgGXhlNdweCO2ByHwf4jEfxWtd1A1Wt8tGu7WMiCFBXuVY/8ie+dvkX8VEJBFvQSEFhHa7yo4LBepAsc5JvAzjMXi8DOMA4wGMYwGMYwGDjGBwvjbnUeLQwxOgbS6aWf1DcBLJ+XFYBHQbj9q982eLeIyR6lo1lUGDw5533gbWna0jkYgWABHJdH9S51UviECSCNpIllYEqhZQ7KOpCk2QPfIep1Gm1UYAnjZXkVVaORPVIjb9gIJDm1NpzYBBHXGDkNV4tqF0U+pTU2hggjgbdE16lyFaYlQQq7nTi6oNxmdV47Pt1vlTNvE2m0mnB2n8w7RJKVIPLGQnnsg6Z2nhvhMULSsg9UrBpDSjcwAUHaoAuh1A5ywIHsP8A9wOJ8R1c6ar8Gs7Ddp3mEr7QxkeTy0SMKPWI+W2DklkBNE50HjvjEGkiD6iRFsgL5jKoaTtRPA7m+2T5NXEHVGdBIwJRCRvYD5iqnk19M3MoPUA4HO/B8sCIsccqyPMZdRa3tfdJ62j7bAxAHv1zpcjajWRRlA7ohdtiBiAXbrtQH5j9BkgHAzjMXi8DOMxeZwGMYwGMYwGMYwON/wDUp98MOkBG7V6mKHnn8u98pI9tqH+uUvhfiDVJqEFayfWpoJR/l6dYmZbC8/otgWJsuvbjPo8unViCyqSOhIBI+xPTMfhk59C+rluB6j7n3yQcM3js/oHmlFl8RaOFyFt9LGm6QmxzZSQKR1BXPPhvxJPNHpGWSm1eqmeqU+Xo49ze37RH9bk653piHHA9PTgcduPbPK6dRVKooECgOAeoHteUfPdD8WSeTCZZjTx6vVtJS7/w8b3FCoAovTR3QJpW+4tPC9V+B8HE9BpPKMrc8GeU7m3MO29+T7AnOu/DJwNi8AgcDgHqB7A57MQI20NtVVCq9q9sD5ofFWXWSMJg8gOm0ayMF2ozgz6mUcUF2lAt9SO+TdN8QzSLH5UpZtR4i8Ue4LaaaHcJS3HcRsb6+tffO8/Dr+1eoPQdR0P3FDAgUUQq2LrgcX1r2vA4Twj4jlcQK81DUajVMJWCjbp4yfKiBAC7yNp5FgX98mzeJagzjSLKA0eniZpiFBlkdq3BDdgBW9IHVuSAM606ZKA2rQNgUKB9x7HPZiUkMVG4cA0LA9gcD0MzjGAxjGAxjGAwcYwOR+KoZBrfD5IlJJeeIn9qvEW3H6Apec94LqJNLD5VbL8T1Gnhd6pVaSR2n54sRhlW+pYjp1+mlc8tCp4Kgi75A69b++JwcFpPiGVhG3n3HNrZ0FlBIIYkfYiChbM8Ysnkb+3bbN4jro1gikkX8S+llcopjDNParElkVsG7kgckf16TxPwCOcneAVKMhQqjIQxsttYEBj79+Mi6n4PgkQxvbR+WiANTFQgpSjsNyHvYPXnrgc34r4nJFPLM5WSXRaBVA6KdTOwLuQKpFCx8+zHOt8GlkEbvLJ5g6iqJAVBuFqKJLAmhdXVnLQQLz6RyKPA5HSj7/znpECgAAAAUAOAB7DCPleo+IzIdPrJDvEOk1Gv8pa2hmXZpoxXUqjSFjfXnjjLDVfEOoQarbOHeLTQqgATa2tmbjaAOUXdEALPU9xn0EaZAKCKBVdB0PJH2x+GT9i9uw7fL/TthXCzfEk0X4s+Zv8ALm0umXcF2xzOIxLKaAOweap57qcn+J+LSwywQrL5gneZvMbaoSOJB+UH6Elj81E7Q1DgZ1pgUggqtN8woer7++GgUgAqCFquBxXSvbA0+Go6xRiR98gRd71W5q5au1+2SsxmcBjGM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data:image/jpeg;base64,/9j/4AAQSkZJRgABAQAAAQABAAD/2wCEAAkGBxQSEhUUEhQWFRQWFBcYFxgYGBgdGBYVHBgYGBUVFxgYHighGBolHRcVITIhJSksLy4uGB8zPDQsOigtLisBCgoKDQwOGxAPGiwcHyQtLDcsLCwsLCwsLCwsLCssLDcsLCssLCwsLCwtNCwsLCwsKywsLCwsNzQsLCwsNCw0LP/AABEIALABHgMBIgACEQEDEQH/xAAbAAEAAgMBAQAAAAAAAAAAAAAABAUBAwYCB//EADkQAAICAQMCBAQFAgUDBQAAAAECAxEABBIhMUEFEyJRBjJhcRQjQlKBkaEzQ2JyghXB8Adjc9Hh/8QAFQEBAQAAAAAAAAAAAAAAAAAAAAH/xAAXEQEBAQEAAAAAAAAAAAAAAAAAAUEh/9oADAMBAAIRAxEAPwD7jjGMBjGMBjGMBjGMBkfXaxIUMkh2oOpomh7naDQ+vQZIyBrGd2MSbkGzcZRXB3UEWwQSQGs9hXvYDZpfE4ZVDRyxurCwVdSCPcUclXnO+BfBml06sTEksshLSyyKGaRzZY+u6WyaHYZZyeDxesovlPJW54ztYkG1PHBIPuD9cCwxlbJNLFZYebEqD5QfO3DaCSo9LitzemjxQU3k3TahZFDKbVhYPP8A36fbA24xjAYxjAYxjAYxmqadUBZ2CqOpYgAfcnA25i8rxr5H/wAOE0JNpaU+WNo+Z1FFm7gWBfW65zymn1DA+ZOq+u18qMA7P2MZC4Jv9QA+2BZA5nIAimWqkVxvs71o7P2gpQsdbI56fXPcOu5VZFMbsDweQa67XHB964NdsCZjME5D/GljUQD0xV23UqEVY7lm56DjrZGBMvF5AXRSMtPM24rRMaqgu73KCGI9uWPH9czLonG7ZM4JVQNwVlBFc0QCbrnnv2wJ+Mr21cke4yJuXcApiDM209S0dWKP7S2TIJlcWpDD3BBHHXkYGzGMYDGMYDGMYDGMYDME5q1OpWNS7sEVRZZiAAPck9MiNqJZCRGPLVXALyLYder+WoIP03HjmwDgWBYZzmp+LoWmEGmInlsbyltHEOL3sgPqq6UfzQ5y0j8IQhfNLTMpJDSUeSQb2gBewrjjNMnw1pCQ3kRq4+V0UI6nr6XSmH8HA3P4h6WKxTOVbbtCgFjZBK+YVBHF3dZFXVMs7/kTkuqV/hUQpILKTJwPWLBo96POXO3NGt0+9CAxQ8FWHZhyDXce47ixgak8TSwGDoSxUb0YAkV0NVzYrnn+DkpJARYII9xkTT622ZHUxsrUN3yuDe1kbobCn09RXI6W/wCmotGL8qmLER+lWJq96jhrofX2IwJoyBq4CheaNWeTYAUDUHAN9DxvqwDx7E10wuuMZCz0tgfmDiJmLbQvJtW5Xg9d3BNZYEYGuCZXFqQRz09waI47ggg/UZtyr1lQN5oKrEbMw287jtVZbA7dGviue3NpgMYxgMYzBwPEsgUWxCgdSTQH3JyFpoXkbzJQVXokR2kCmsSN1t+FIH6fuTnOReKSS6/VaZIjKkbxMzMajR9kbAbqJsbQ20A8sDx1zsxgZxjGAzVqYFdSri1YUQc24wKOTUuZBpWLb3Vn8xfTUANEg1/iAmNTX7wwroLqNABQ6DOL8S8Tb/qsToCYIYZYpnF0HkeDiq52ExFj0Aez0OdqMDOMYwMHIU+lKnfFwRuZkG0CUlaFk9GsLTX739J2YrA16abeqtRFgGmFMPoQeh+mbcr5FEUm8ABZD+aS1AMBtRqJrnhTXJ9Ptk8HAzjGMBjGMBkbWakIPdmsIoPLtRbaL6cA8ngZIbKDV+HPqVD+YEtleMmP1xoNjbQdwILOikn2AFd8Cwh0RYiSbl9q+jcTGhB3WooW116iL44rN+i18cwYxtu2OyNwQVdTTKQecpfh/WahXbT61leXkpIg2iSOh1X9LXu+9H251+J6ZdPqRNFOIpJqDQlC4mIv1BE9QYXW4fzd4HTXmibWxoyo0iKz/KpYAt/tB65zmu8Z1W0AxrpL23I6vOLY1tVIqo9OXI69DWS/CPA4YQZ5JDqJWp21EhB4C8FAPTGoW62gdT7nAv7zOclpvHZ9RrCkETLDF87yKyrKD1Kk1yCtDg87rquesBwNOr0qSqUkVXU1asAQaII4P1AP8ZGbTyoS0bb12UsTUACAANsgBIFA3uDcntlhjAiQalZAUcbX2gvG20kA+9EgjtYJGbNLp9g2gsRZrcbIBN1Z5IH1zxrdOWBKELIBSvQNcglTfVSQtjvnvSaneCaIolSCKIYGjx7dwe4IOBuIyD4a7AvG5ZmQ2HIoOjWUog0SOVPTlboWMn5B1ikPE6hjRKMAeNr16mXvRC89hfa8CdjMDM4DNGt1Kxxu7GlVST/Hb75vyBrGuWJA5U20hAHzogClSb49UkZ/iu+B78K0hjSmouxLyECg0h+Y9Bx0A70BkzMAZnAYxmvUAlWC1u2mrJAuuLI5A+2B7BzDOAQCRZ6D3+3vnPQTanSlRO6TQbVBlra8bAUS/Z1PW/SR/qPWX8QaASBJfMEMkDGRZT8q2pVw4JFoVPIJ7A9hgTyPzVq62SXQ9N3Hyx/d1r/lki85GLxqcDz/ACU1MSxnbPE3lq6sUJfynJ/LG0EuC3HIB7zfDIvxbR6mSWORF5iSF90StzbmTjzGo10AHt3wOixlL4x4+sTrCitJO6sUQBioKjd+Yyg7AfscstBKzRqzqVYqNwIohu4oE9/qcCRjGMDXPCrqVYWrAgj3B65H8LkYxgSMrSL6XK9Cw4JrtfBrteTDkFAVnI9IV03f6y60rE/uG0xj6V9cCdjGMBjGMCu8VcNsi3OrSt1TqFX1vZv0ggbbH7xmlPiLTb/LaQJIZGQI/DFga4HcHgiux+hqQkm7UMNx/LjW1o7bdiQ13yaQ8dv5yLrPhbSyktJCjvuZw7AF1ZttlWPI+Vf6YHj4l0vyTr88G4jjoDRJ969IBr9LPlT4pqGnmU6cPIrxIGraqqwZ5EBdkY3fXbRXb70MnRGXSHa7+ZBfotACFPVdwNbgei0AQaXkAHR4dPFBqJEStslTIEo3GwRCwF/KrRc0DW8cUMDHjepnZUPkukisWjKSxVvrab85Kr19hu61kYa1dTCNJpmkISMRyEDa6ttCqrEH8uuWb/bS3Zq+8SlQ0x6JuJbkDaAdyX+oE1Y6ekn9OVXgfjkKwsyMG3ySML9K0WYKS7gc+nkeo/fA6K49PESSqRxISxPRUUWzEntQJJyu8M+KNNqZfK08gkIR2LL8o2sqkfU2w6ZFGhk1hvU7Dp7G2PYw8z929XPK3xyLI7AHm902iSMAIiqFUKKAFL7X7dMCQMZgDM4DIEgKTKw3kSDYwFlVKgurkfpsblJ7naPbJ+QfGiohdn3bUHmHb835ZD8e/wAuBNGR/Eo90Ui2VtGG4dV4PqH1HUZIU4YYGvTSh1DA2GAYH6EAjNuQvB2JhS2DMBtYjoWUlW4odwe2TcBlejk6phvFLCh2VyCzv6yfY7KH2P0ywyHCD50hIWtsYBFbj85Ibm6F8fc4EzGMYDI2u18cKl5XVFHUsQB798k5VarwCGSfzpFDegKUItCQeHZejMBxyOw9hgbNYqamD0FZEbY69CjgMrqD22mgP5zn/F9b+THElmRZQUTi2RD0YuGAK2oJINMt8cET5/Dm0p3aYhIeS8ey1XiwVC8hbuwATyK4UDIXiMqefDqiAAAUckISrFk2rewkk8UdwBsEEA3gJE1SQPF5KMHaQMTNTU7MH2/khFNNa2NtBrI77vAdWyJLvsSu4dUYLwmxURj5SgEHy2PS+2Wmu1CuFABsMCv7gwqiouwfVVngg0eGF0sGtgXVSPIVLpcdA2A5bzAovhWCsCTfVj05wL/wrTFV3ObcluSKoFiRS/pJFE/X7CvC+OQNKsSSB3bd8nqA2i23MOAaI4u/UOMhSxy6v035cBB3DYd7dKAZj9yfTXQW3OTtB4Dp4AvlQxptJYEKN24ii248kkGrJwLLGMYDIXiJ2mJvQKkCkt1p/RSn3LFfvk3IXi4/LJpDtZGG80oKurXfHIqx9QMCaMYxgMYxgQdI5M0wLKQPLpQBuX0kncfr1GTsgxKRqHNKFaJKPG8srPuB91AZK9rPvk7A8uoIIIBHe+lfXOEdIBUjh443k3bow+5WcSGMkpZCqkSEgjb62vi86P4i1ahGjJIDIxejTbDahFrnczELx055BrK7T6dlfaGCkTIbVfSAY5YlBUnnoP7YHjXx6SbcH1Hn8+mLem3zO3pXbvNkcMaJPvm74dljDgqK80twwqRZFLVu3W1tGvc/5R73k/UK0Y9U9cXSxJfsKHP0/plI7PJuQWTJueFhSujxyeYS7KALIdaHINsOhbA7MDM5S+AeNLPaXbhEfpTFHvaWX9LAggjp0I60LrAYxjAZo11+W9EA7GomqBo8m+K++b8oPjXxeLT6SQy8iQeUqg0XZ/TtHBrgkk9gCcC50m7Yu4gttG4joWoWRX1zacwi0KGZOBF8Ma0N7f8AFmHp6cSuBf8Aq9/reS8h+ED8pSQoLFnIU2Ldi9g973Xf1yZgMgwcaiX0kWkR39mNyDaPYigf+WTsgBVGpum3PDV/p2xv/Zrl/n+MCfjGMBjGMDBzivE4VM3mxraecke1SNrbW36hwKosChSh7yCgWvOh8d1uxVQGmkJC80TQ5VT1BN1fYbj2zn9MNkWn4N2jlttKCGG9mAqiygUPuAcCyf8AD7KWSVUNUieYpACgbFCqGRaUDbx/fK/QSx6Wbd5Rijd1SylbFkaTY7D9AMgcE8WZQcvZoWHMuoPNClUKL+gsknKRCszTKDuPmeWHYGt0YjMfIHBEz/yN1g1gdhmcpPh/XBvy7FqgYAGygsqY254KsCB9K9jl3gMYxgMieKsBE97aK16/lJPAB+91kvOX+MPFPw0mmIUu0z+Sq0SGcsjpfUL8pG7tuvtgdRjNWmRgih23MANxqrNcmh0zbgMYxgV/iChXjl2klW8vjssjKCSAOQCFP8E5NZwASSAB1J6AfXMTxB1ZW6MCD9iKPOc34vJO0YgRJAC6RvN1dVDAl6UCw6dx0JYGqwNKypqCJ2plJIRqIG0Ey0jEcioksjgkt9hIdXYPtNSR1Ix235m1iaX9renmweZBkjxbTiKKJEFIqyKAB/7L7enTof6571sKxReY0pG0ktJ6VPlt8w6bTdL254qjWBp1iQxgMzzOWUNasQWUBmBO3aOBuNf/AHkfwzTy/Lt2uYlG5nY1Kh5NXY+Z+O/f3zy0ekhRI5liMroA5doy44ogs53d6FCuO2e/BdUkkpQtThWLCgu8sfSw28MaD3359qOBD125YjLp0YyacrIE5LPC5DsorncPzUrno3HSuo8K8RTURJLEwZHUMPpYuj7MLojtkTw2PbPKP9C39CZJmUH601/yM3+HeEJC8jrZaRiSSegJvaoHAH9/6DAsMYxgM5zx/wCG4NYxSWMtaG5L+QgFUVQbrli/FcqCby+1Eu1SaLUCaHU0Loe5OafDoCoLMAJJKaQA2A20LQPsAAMCREpAAJsgCz7n3zR4lKVjbapdjShRxZYheo6AXZPYAnJWQJY/MmUMrVFUitfpLkOlfWlJ+1jAk6SBY0VFFKihVHsoAA/sBm7MAZnAZX+KSbPKffsVZl38WHDBowp9hudDf+nLDNGtg3oy8cg0SAQD+lqPBo0f4wNwzORfDNR5kYJ+YelxRFSLw4o81YNe4o98lYDME5nKf4m88wldOBuf0s24hkVuN6UDyLu+3Wj0wKVNYNUss+x9m54ENC2Uv5bNGOtBQzXQvceoUHLDX6TcFjJ2qSwtTR3CEEUVqxe+xQuulZ51+hTTaWGNQfLiKo3G47XVomkawd3qk3MTfG4nJ+v2imf5UmDMSSNoKVuv9oLC+3X2wNGmaLYS1iTlpFDvu3i9zBQbolbHuKym8PloK22g7+Z6t1i5PM8s7rBZQ0nIsgAdKvNcKw1KV0yM7AMlRoN6lriTfVA7AoCmqN/fNvh2qDERttDxQTblFk7iFG4FhuJLGXtY5FdcB4z5unmkngiMhjdXdBQLxMrq2zgWV9JIF3S9xnV+H65Jo1kjYMrAEEexHf2P0yDwNUtdSkgPvYEJvp9B/bN2g8ISKWWRespU/wC0BQNoJPS7NfXAscYxgMqtbo0l1ULNZaBXdRXFvSA371v/AK5aHIXhx3l5NzEM5Cg9FVPR6Rfchjfex7YE4YxjAYxjAZC12lN+ZFXmqpCgkhWB/Q9dvY0aPPPIM3GBAk2ToyE7WXbuAI3xSUHXpYsWD3B+oyPFBLI6iZUEcYvg2JZDwH2/pUAk7TfLDk7QTL1mi3W6ERy0FEm0E7Q27YwPVSbsWDyaIPOaj4l5d+eNgBAEnHlsSOookpzYpvpybwKfxET6OJvIjUou5gwrcqgWFda9QHKhr6Vfvll4b4SNjmeneRlZu4BVQqU3UkBR6ut9KFAWoYHpz1H/AGOcB4FJrY9Zq0GoX8HDPsUSRhvKBjWYgOrIVQB9tksBtA47h3em0yxilB5JJJJYknuWYkn+T2zdnkHG7A9Zq1E6opZmCqOpJoD75Dm8VBDiBfOdCFKqQAGuiGduBXcckexz0mhLPvlO75CqEApEy9SvALNd+o/Sq7h5ggaR/MlXbsZhEt3Q+XzWo1uIuvYMe5NWOYyl+KfEZo4WXSRNNqG9CAFQI2IvzJGbhQBzz14GBYarWbQuwb2YgKAe1gM5PZVBsn7DqRnvRaURIFBJqySerMSSzGu5JJyq+G/D5Y1BmSJW8tUpCzEKpJRdxAG0AkdL7kk5e4DGMYDMHM4wK2RjFLuLHy5Sq1XCS8019g3C/cL75YjPE8QZSp6MCD1HBFHkcjIPh8jITFJuO3aEkYg+cKvsBTijYrkAHuaCyxWYBzOBq1MKujIyhlYFWB6FTwQf4zm9Tp5Yw0J3mGSvUFJagu0xFkFruCr6iPSCQCTRHU4wOS8QnmgCUpJANScfmuxogqP1G022OT24rN8XhbToxmQh5ChYMRUaoAUQMo9TWW9S9NzUeBdx4tyqf/NF2B6OD+r7deo7ZNXAr/D/AA4o7SPI0jGwN1UimvStAddq2T12jLHGMBjGYJwIfisxVKUMWchF29VLcb/YBRbWf25KhQKAB0AA/wDLyBoU8xhOwdTRVEY/Km4+vaBwzgKfVZA445yywGMYwGMYwGMYwGY25nGBCfwuL1UmwuQWKEozEdCWSiTmseHEPaysFK0yFYyrHbtDsSu4twOrc1WWOMCn0/hUiBds7DbXoVEEZA+VdlHYOx2kXnkaU/LNCZAxLMfM3puF0NshBr6AEAkffLrGBXN4jQBMM3JPAQEjp12k9b/sc9y6txYSF2IYDkoorn1WW6ce18jJ2MCuk08shG6Ty1D3UfVlF0rsw4B4J2gdKvJkGnRAQihQSSaAFk9Sfc/XNuMBjGMBjGMBjGMBmrU6dXWmFiwf5HIIrkEEdRm3GBXLLLGacGVCWO9QAUHVQyD5u4teenHfN+j18coBRgbFgGw1AkG1aiOQRyO2Ss0y6ZGNsikgEAkAmjwRZ7HA2k5Bn8UWysdyyBd2xKJq6FkkKv8AJHQ56HhcXAEaUAQBtFAG7AHTmz/XJMMQUAKAoHQAUB9gMCDLoPNNzgNR9Ci6Tpte+vmCuGFVfHufX4h4r8y2QKzGQDkU3ysiizwR6lHNHgd7DGB4ikDCwQR7j/z7Z7yJL4dGx3bQGJBLLasSvy7mWi32PGeB4aBxvlrn/MbuK69eO3PGBu1esSMW7V7AWWPvtUWWP0AyL5TT/wCKtRellQ3vJ6/mc1QJHo56cntkjT6BEIIUbgu3cbZ660Xa2PU9T3yVgYAzOMYDGMYDGMYDGMYDGR9brY4UaSV1RFFszGlUe5J6DIx8c09EmZABH5pJYACLj8yz+nkc/XAscZ5VwRY6ZndgZxmN2LwM4yPFrY2dkV1LrW5QQSoPSx2vJGAxjGAxjGAxjGAxjGAxjGAxkPWeKQwlFlkVGkbagY0Xb9qjufpmI/F4GIAlQlpDGBuFmRV3MgH7gvNe2BNxmLxuwM4zG7Nc+oVFLOwVVFkk0APck4G3GR9Dro5kEkLrJG3KshBU/YjJGAxjGAxjGAxjGAxjGAxjGBxv/qdODp4tLuAbWaiKDn9hYNIfttU/1A756+IZZYI4YzIA82sjhVggpYPmaOjfWOJh/uYfbOn12qiiUyTOkaL1eRlVR92bgZ5g1cUt+W6SV12MGqxx8p4NYg5Pw7Xzz6plSddsWrmEwVoyFgRajhEZBO4ttJYgHrRqsrPh74jklfSl52Mbrq9U5scwhimnhNDsrBm9iou87DQfDsMTxSDczwoyRs20sEYAMCwUM90OWJ5565b7R7D+mB89XxfVR6PTah5WL6uWOP1BBHBFI7OJD6QA/l0gJ4tl49+z8IDLCDJJvss27sELEqoY8sFUgbj1q++WBA6ds06XWRygmN0kUMVJUhgGXhlNdweCO2ByHwf4jEfxWtd1A1Wt8tGu7WMiCFBXuVY/8ie+dvkX8VEJBFvQSEFhHa7yo4LBepAsc5JvAzjMXi8DOMA4wGMYwGMYwGDjGBwvjbnUeLQwxOgbS6aWf1DcBLJ+XFYBHQbj9q982eLeIyR6lo1lUGDw5533gbWna0jkYgWABHJdH9S51UviECSCNpIllYEqhZQ7KOpCk2QPfIep1Gm1UYAnjZXkVVaORPVIjb9gIJDm1NpzYBBHXGDkNV4tqF0U+pTU2hggjgbdE16lyFaYlQQq7nTi6oNxmdV47Pt1vlTNvE2m0mnB2n8w7RJKVIPLGQnnsg6Z2nhvhMULSsg9UrBpDSjcwAUHaoAuh1A5ywIHsP8A9wOJ8R1c6ar8Gs7Ddp3mEr7QxkeTy0SMKPWI+W2DklkBNE50HjvjEGkiD6iRFsgL5jKoaTtRPA7m+2T5NXEHVGdBIwJRCRvYD5iqnk19M3MoPUA4HO/B8sCIsccqyPMZdRa3tfdJ62j7bAxAHv1zpcjajWRRlA7ohdtiBiAXbrtQH5j9BkgHAzjMXi8DOMxeZwGMYwGMYwGMYwON/wDUp98MOkBG7V6mKHnn8u98pI9tqH+uUvhfiDVJqEFayfWpoJR/l6dYmZbC8/otgWJsuvbjPo8unViCyqSOhIBI+xPTMfhk59C+rluB6j7n3yQcM3js/oHmlFl8RaOFyFt9LGm6QmxzZSQKR1BXPPhvxJPNHpGWSm1eqmeqU+Xo49ze37RH9bk653piHHA9PTgcduPbPK6dRVKooECgOAeoHteUfPdD8WSeTCZZjTx6vVtJS7/w8b3FCoAovTR3QJpW+4tPC9V+B8HE9BpPKMrc8GeU7m3MO29+T7AnOu/DJwNi8AgcDgHqB7A57MQI20NtVVCq9q9sD5ofFWXWSMJg8gOm0ayMF2ozgz6mUcUF2lAt9SO+TdN8QzSLH5UpZtR4i8Ue4LaaaHcJS3HcRsb6+tffO8/Dr+1eoPQdR0P3FDAgUUQq2LrgcX1r2vA4Twj4jlcQK81DUajVMJWCjbp4yfKiBAC7yNp5FgX98mzeJagzjSLKA0eniZpiFBlkdq3BDdgBW9IHVuSAM606ZKA2rQNgUKB9x7HPZiUkMVG4cA0LA9gcD0MzjGAxjGAxjGAwcYwOR+KoZBrfD5IlJJeeIn9qvEW3H6Apec94LqJNLD5VbL8T1Gnhd6pVaSR2n54sRhlW+pYjp1+mlc8tCp4Kgi75A69b++JwcFpPiGVhG3n3HNrZ0FlBIIYkfYiChbM8Ysnkb+3bbN4jro1gikkX8S+llcopjDNParElkVsG7kgckf16TxPwCOcneAVKMhQqjIQxsttYEBj79+Mi6n4PgkQxvbR+WiANTFQgpSjsNyHvYPXnrgc34r4nJFPLM5WSXRaBVA6KdTOwLuQKpFCx8+zHOt8GlkEbvLJ5g6iqJAVBuFqKJLAmhdXVnLQQLz6RyKPA5HSj7/znpECgAAAAUAOAB7DCPleo+IzIdPrJDvEOk1Gv8pa2hmXZpoxXUqjSFjfXnjjLDVfEOoQarbOHeLTQqgATa2tmbjaAOUXdEALPU9xn0EaZAKCKBVdB0PJH2x+GT9i9uw7fL/TthXCzfEk0X4s+Zv8ALm0umXcF2xzOIxLKaAOweap57qcn+J+LSwywQrL5gneZvMbaoSOJB+UH6Elj81E7Q1DgZ1pgUggqtN8woer7++GgUgAqCFquBxXSvbA0+Go6xRiR98gRd71W5q5au1+2SsxmcBjGM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p:cNvSpPr/>
          <p:nvPr/>
        </p:nvSpPr>
        <p:spPr>
          <a:xfrm>
            <a:off x="460375" y="5949280"/>
            <a:ext cx="8513223" cy="553998"/>
          </a:xfrm>
          <a:prstGeom prst="rect">
            <a:avLst/>
          </a:prstGeom>
        </p:spPr>
        <p:txBody>
          <a:bodyPr wrap="square">
            <a:spAutoFit/>
          </a:bodyPr>
          <a:lstStyle/>
          <a:p>
            <a:pPr algn="ctr"/>
            <a:r>
              <a:rPr lang="en-AU" b="1" dirty="0" smtClean="0"/>
              <a:t>The Tail Wag Dance</a:t>
            </a:r>
          </a:p>
          <a:p>
            <a:pPr algn="ctr"/>
            <a:endParaRPr lang="en-AU" sz="1200" b="1" dirty="0"/>
          </a:p>
        </p:txBody>
      </p:sp>
      <p:pic>
        <p:nvPicPr>
          <p:cNvPr id="2050" name="Picture 2" descr="http://4.bp.blogspot.com/_aCO2r1w9aEI/TMgDKiJ_CII/AAAAAAAABeg/fhQ_pbRHsRY/s400/Picture+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812" y="312738"/>
            <a:ext cx="5293555" cy="549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040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75" y="3068960"/>
            <a:ext cx="8928992" cy="4154984"/>
          </a:xfrm>
          <a:prstGeom prst="rect">
            <a:avLst/>
          </a:prstGeom>
        </p:spPr>
        <p:txBody>
          <a:bodyPr wrap="square">
            <a:spAutoFit/>
          </a:bodyPr>
          <a:lstStyle/>
          <a:p>
            <a:pPr algn="ctr"/>
            <a:r>
              <a:rPr lang="en-AU" sz="1200" b="1" dirty="0"/>
              <a:t>Direction</a:t>
            </a:r>
          </a:p>
          <a:p>
            <a:pPr algn="ctr"/>
            <a:r>
              <a:rPr lang="en-AU" sz="1200" b="1" dirty="0"/>
              <a:t>While the representation of distance in the waggle dance is relatively straight-forward, the method of communicating direction is more complicated and abstract. The orientation of the dancing bee during the straight portion of her waggle dance indicates the location of the food source relative to the sun. The angle that the bee </a:t>
            </a:r>
            <a:r>
              <a:rPr lang="en-AU" sz="1200" b="1" dirty="0" smtClean="0"/>
              <a:t>adopts, </a:t>
            </a:r>
            <a:r>
              <a:rPr lang="en-AU" sz="1200" b="1" dirty="0"/>
              <a:t>relative to vertical, represents the angle to the flowers relative to the direction of the sun outside of the hive. In other words, the dancing bee transposes the solar angle into the gravitational angle. The figure below gives three examples. A forager recruiting to a food source in the same direction as the sun will perform a dance with the waggle run portion directly up on the comb. Conversely, if the food source were located directly away from the sun, the straight run would be directed vertically down. If the food source were 60 degrees to the left of the sun, the waggle run would be 60 degrees to the left of vertical. </a:t>
            </a:r>
          </a:p>
          <a:p>
            <a:pPr algn="ctr"/>
            <a:r>
              <a:rPr lang="en-AU" sz="1200" b="1" dirty="0"/>
              <a:t>Because the direction information is relative to the sun's position, not the compass direction, a forager's dance for a particular resource will change over time. This is because the sun's position moves over the course of a day. For example, a food source located due east will have foragers dance approximately straight up in the morning (because the sun rises in the east), but will have foragers dance approximately straight down in the late afternoon (because the sun sets in the west). Thus the time of day (or, more importantly, the location of the sun) is an important variable to interpret the direction information in the dance.</a:t>
            </a:r>
          </a:p>
          <a:p>
            <a:pPr algn="ctr"/>
            <a:r>
              <a:rPr lang="en-AU" sz="1200" b="1" dirty="0"/>
              <a:t>The sun's position is also a function of one's geographic location and the time of year. The sun will always move from </a:t>
            </a:r>
            <a:r>
              <a:rPr lang="en-AU" sz="1200" b="1" dirty="0" smtClean="0"/>
              <a:t>east </a:t>
            </a:r>
            <a:r>
              <a:rPr lang="en-AU" sz="1200" b="1" dirty="0"/>
              <a:t>to west over the course of the day. However, above the tropic of cancer, the sun will always be in the south, whereas below the tropic of </a:t>
            </a:r>
            <a:r>
              <a:rPr lang="en-AU" sz="1200" b="1" dirty="0" smtClean="0"/>
              <a:t>Capricorn, </a:t>
            </a:r>
            <a:r>
              <a:rPr lang="en-AU" sz="1200" b="1" dirty="0"/>
              <a:t>the sun will always be in the north. Within the tropics, the sun can pass to the south or to the north, depending on the time of year.</a:t>
            </a:r>
          </a:p>
          <a:p>
            <a:pPr algn="ctr"/>
            <a:r>
              <a:rPr lang="en-AU" sz="1200" b="1" dirty="0"/>
              <a:t>In summary, in order to translate the direction information contained in the honey bee dance language, one must know the angle of the waggle run (with respect to gravity) and the compass direction of the sun (which depends on location, date, and time of day).</a:t>
            </a:r>
          </a:p>
          <a:p>
            <a:endParaRPr lang="en-AU" dirty="0"/>
          </a:p>
          <a:p>
            <a:endParaRPr lang="en-AU" dirty="0"/>
          </a:p>
        </p:txBody>
      </p:sp>
      <p:pic>
        <p:nvPicPr>
          <p:cNvPr id="3074" name="Picture 2" descr="http://www.cals.ncsu.edu/entomology/apiculture/images/Direction%20fig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1454"/>
            <a:ext cx="2962300" cy="28675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56176" y="1052736"/>
            <a:ext cx="1944216" cy="461665"/>
          </a:xfrm>
          <a:prstGeom prst="rect">
            <a:avLst/>
          </a:prstGeom>
          <a:noFill/>
        </p:spPr>
        <p:txBody>
          <a:bodyPr wrap="square" rtlCol="0">
            <a:spAutoFit/>
          </a:bodyPr>
          <a:lstStyle/>
          <a:p>
            <a:pPr algn="ctr"/>
            <a:r>
              <a:rPr lang="en-AU" sz="1200" b="1" dirty="0" smtClean="0"/>
              <a:t>Source directly towards the sun</a:t>
            </a:r>
            <a:endParaRPr lang="en-AU" sz="1200" b="1" dirty="0"/>
          </a:p>
        </p:txBody>
      </p:sp>
      <p:sp>
        <p:nvSpPr>
          <p:cNvPr id="5" name="TextBox 4"/>
          <p:cNvSpPr txBox="1"/>
          <p:nvPr/>
        </p:nvSpPr>
        <p:spPr>
          <a:xfrm>
            <a:off x="323528" y="2348880"/>
            <a:ext cx="2160240" cy="461665"/>
          </a:xfrm>
          <a:prstGeom prst="rect">
            <a:avLst/>
          </a:prstGeom>
          <a:noFill/>
        </p:spPr>
        <p:txBody>
          <a:bodyPr wrap="square" rtlCol="0">
            <a:spAutoFit/>
          </a:bodyPr>
          <a:lstStyle/>
          <a:p>
            <a:pPr algn="ctr"/>
            <a:r>
              <a:rPr lang="en-AU" sz="1200" b="1" dirty="0"/>
              <a:t>Source directly </a:t>
            </a:r>
            <a:r>
              <a:rPr lang="en-AU" sz="1200" b="1" dirty="0" smtClean="0"/>
              <a:t>away from </a:t>
            </a:r>
            <a:r>
              <a:rPr lang="en-AU" sz="1200" b="1" dirty="0"/>
              <a:t>the sun</a:t>
            </a:r>
          </a:p>
        </p:txBody>
      </p:sp>
      <p:sp>
        <p:nvSpPr>
          <p:cNvPr id="6" name="TextBox 5"/>
          <p:cNvSpPr txBox="1"/>
          <p:nvPr/>
        </p:nvSpPr>
        <p:spPr>
          <a:xfrm>
            <a:off x="683568" y="620688"/>
            <a:ext cx="2016224" cy="276999"/>
          </a:xfrm>
          <a:prstGeom prst="rect">
            <a:avLst/>
          </a:prstGeom>
          <a:noFill/>
        </p:spPr>
        <p:txBody>
          <a:bodyPr wrap="square" rtlCol="0">
            <a:spAutoFit/>
          </a:bodyPr>
          <a:lstStyle/>
          <a:p>
            <a:pPr algn="ctr"/>
            <a:r>
              <a:rPr lang="en-AU" sz="1200" b="1" dirty="0" smtClean="0"/>
              <a:t>Source 60* left of sun</a:t>
            </a:r>
            <a:endParaRPr lang="en-AU" sz="1200" b="1" dirty="0"/>
          </a:p>
        </p:txBody>
      </p:sp>
      <p:cxnSp>
        <p:nvCxnSpPr>
          <p:cNvPr id="8" name="Straight Arrow Connector 7"/>
          <p:cNvCxnSpPr>
            <a:stCxn id="3" idx="1"/>
          </p:cNvCxnSpPr>
          <p:nvPr/>
        </p:nvCxnSpPr>
        <p:spPr>
          <a:xfrm flipH="1" flipV="1">
            <a:off x="5436096" y="1283568"/>
            <a:ext cx="720080" cy="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a:off x="1763688" y="2636912"/>
            <a:ext cx="936104" cy="7200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a:stCxn id="6" idx="2"/>
          </p:cNvCxnSpPr>
          <p:nvPr/>
        </p:nvCxnSpPr>
        <p:spPr>
          <a:xfrm>
            <a:off x="1691680" y="897687"/>
            <a:ext cx="1512168" cy="15504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6012160" y="1916832"/>
            <a:ext cx="1512168" cy="646331"/>
          </a:xfrm>
          <a:prstGeom prst="rect">
            <a:avLst/>
          </a:prstGeom>
          <a:noFill/>
        </p:spPr>
        <p:txBody>
          <a:bodyPr wrap="square" rtlCol="0">
            <a:spAutoFit/>
          </a:bodyPr>
          <a:lstStyle/>
          <a:p>
            <a:pPr algn="ctr"/>
            <a:r>
              <a:rPr lang="en-AU" b="1" dirty="0" smtClean="0"/>
              <a:t>HIVE</a:t>
            </a:r>
          </a:p>
          <a:p>
            <a:pPr algn="ctr"/>
            <a:r>
              <a:rPr lang="en-AU" b="1" dirty="0" smtClean="0"/>
              <a:t>LOCATION</a:t>
            </a:r>
            <a:endParaRPr lang="en-AU" b="1" dirty="0"/>
          </a:p>
        </p:txBody>
      </p:sp>
      <p:cxnSp>
        <p:nvCxnSpPr>
          <p:cNvPr id="15" name="Straight Arrow Connector 14"/>
          <p:cNvCxnSpPr/>
          <p:nvPr/>
        </p:nvCxnSpPr>
        <p:spPr>
          <a:xfrm flipH="1" flipV="1">
            <a:off x="4283968" y="1916832"/>
            <a:ext cx="1872208" cy="3231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41143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15816" y="44624"/>
            <a:ext cx="2736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cs typeface="Arial" pitchFamily="34" charset="0"/>
              </a:rPr>
              <a:t>Starting 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1979712" y="1246694"/>
            <a:ext cx="5328592" cy="369332"/>
          </a:xfrm>
          <a:prstGeom prst="rect">
            <a:avLst/>
          </a:prstGeom>
          <a:noFill/>
        </p:spPr>
        <p:txBody>
          <a:bodyPr wrap="square" rtlCol="0">
            <a:spAutoFit/>
          </a:bodyPr>
          <a:lstStyle/>
          <a:p>
            <a:endParaRPr lang="en-AU" dirty="0"/>
          </a:p>
        </p:txBody>
      </p:sp>
      <p:graphicFrame>
        <p:nvGraphicFramePr>
          <p:cNvPr id="12" name="Table 11"/>
          <p:cNvGraphicFramePr>
            <a:graphicFrameLocks noGrp="1"/>
          </p:cNvGraphicFramePr>
          <p:nvPr>
            <p:extLst>
              <p:ext uri="{D42A27DB-BD31-4B8C-83A1-F6EECF244321}">
                <p14:modId xmlns:p14="http://schemas.microsoft.com/office/powerpoint/2010/main" val="1755983425"/>
              </p:ext>
            </p:extLst>
          </p:nvPr>
        </p:nvGraphicFramePr>
        <p:xfrm>
          <a:off x="179512" y="367789"/>
          <a:ext cx="8712968" cy="8115047"/>
        </p:xfrm>
        <a:graphic>
          <a:graphicData uri="http://schemas.openxmlformats.org/drawingml/2006/table">
            <a:tbl>
              <a:tblPr firstRow="1" firstCol="1" bandRow="1"/>
              <a:tblGrid>
                <a:gridCol w="8712968"/>
              </a:tblGrid>
              <a:tr h="403442">
                <a:tc>
                  <a:txBody>
                    <a:bodyPr/>
                    <a:lstStyle/>
                    <a:p>
                      <a:pPr marL="342900" lvl="0" indent="-342900">
                        <a:lnSpc>
                          <a:spcPct val="115000"/>
                        </a:lnSpc>
                        <a:spcAft>
                          <a:spcPts val="0"/>
                        </a:spcAft>
                        <a:buFont typeface="Wingdings" panose="05000000000000000000" pitchFamily="2" charset="2"/>
                        <a:buChar char="v"/>
                      </a:pPr>
                      <a:r>
                        <a:rPr lang="en-AU" sz="1800" dirty="0">
                          <a:effectLst/>
                          <a:latin typeface="Times New Roman"/>
                          <a:ea typeface="Times New Roman"/>
                          <a:cs typeface="Times New Roman"/>
                        </a:rPr>
                        <a:t>Carry out research into the keeping of bees, to see what is involved with the management of bee hives.</a:t>
                      </a:r>
                      <a:endParaRPr lang="en-AU" sz="1800" dirty="0">
                        <a:effectLst/>
                        <a:latin typeface="Calibri"/>
                        <a:ea typeface="Calibri"/>
                        <a:cs typeface="Times New Roman"/>
                      </a:endParaRPr>
                    </a:p>
                  </a:txBody>
                  <a:tcPr marL="8740" marR="8740" marT="8740" marB="8740" anchor="ctr">
                    <a:lnL>
                      <a:noFill/>
                    </a:lnL>
                    <a:lnR>
                      <a:noFill/>
                    </a:lnR>
                    <a:lnT>
                      <a:noFill/>
                    </a:lnT>
                    <a:lnB>
                      <a:noFill/>
                    </a:lnB>
                  </a:tcPr>
                </a:tc>
              </a:tr>
              <a:tr h="403442">
                <a:tc>
                  <a:txBody>
                    <a:bodyPr/>
                    <a:lstStyle/>
                    <a:p>
                      <a:pPr marL="342900" lvl="0" indent="-342900">
                        <a:lnSpc>
                          <a:spcPct val="115000"/>
                        </a:lnSpc>
                        <a:spcAft>
                          <a:spcPts val="0"/>
                        </a:spcAft>
                        <a:buFont typeface="Wingdings" panose="05000000000000000000" pitchFamily="2" charset="2"/>
                        <a:buChar char="v"/>
                      </a:pPr>
                      <a:r>
                        <a:rPr lang="en-AU" sz="1800" dirty="0">
                          <a:effectLst/>
                          <a:latin typeface="Times New Roman"/>
                          <a:ea typeface="Times New Roman"/>
                          <a:cs typeface="Times New Roman"/>
                        </a:rPr>
                        <a:t>Join a local beekeepers (apiary) club and talk to people who have been involved in beekeeping for many years. Decide if beekeeping is for you.</a:t>
                      </a:r>
                      <a:endParaRPr lang="en-AU" sz="1800" dirty="0">
                        <a:effectLst/>
                        <a:latin typeface="Calibri"/>
                        <a:ea typeface="Calibri"/>
                        <a:cs typeface="Times New Roman"/>
                      </a:endParaRPr>
                    </a:p>
                  </a:txBody>
                  <a:tcPr marL="8740" marR="8740" marT="8740" marB="8740" anchor="ctr">
                    <a:lnL>
                      <a:noFill/>
                    </a:lnL>
                    <a:lnR>
                      <a:noFill/>
                    </a:lnR>
                    <a:lnT>
                      <a:noFill/>
                    </a:lnT>
                    <a:lnB>
                      <a:noFill/>
                    </a:lnB>
                  </a:tcPr>
                </a:tc>
              </a:tr>
              <a:tr h="1947290">
                <a:tc>
                  <a:txBody>
                    <a:bodyPr/>
                    <a:lstStyle/>
                    <a:p>
                      <a:pPr marL="342900" lvl="0" indent="-342900">
                        <a:lnSpc>
                          <a:spcPct val="115000"/>
                        </a:lnSpc>
                        <a:spcAft>
                          <a:spcPts val="0"/>
                        </a:spcAft>
                        <a:buFont typeface="Wingdings" panose="05000000000000000000" pitchFamily="2" charset="2"/>
                        <a:buChar char="v"/>
                      </a:pPr>
                      <a:r>
                        <a:rPr lang="en-AU" sz="1800" dirty="0" smtClean="0">
                          <a:effectLst/>
                          <a:latin typeface="Times New Roman"/>
                          <a:ea typeface="Times New Roman"/>
                          <a:cs typeface="Times New Roman"/>
                        </a:rPr>
                        <a:t>As </a:t>
                      </a:r>
                      <a:r>
                        <a:rPr lang="en-AU" sz="1800" dirty="0">
                          <a:effectLst/>
                          <a:latin typeface="Times New Roman"/>
                          <a:ea typeface="Times New Roman"/>
                          <a:cs typeface="Times New Roman"/>
                        </a:rPr>
                        <a:t>a member of a bee club, you can join experienced members opening and inspecting hives as well as extracting honey. This enables you to get some prior knowledge and experience before buying your own hives and equipment.</a:t>
                      </a:r>
                      <a:endParaRPr lang="en-AU" sz="1800" dirty="0">
                        <a:effectLst/>
                        <a:latin typeface="Calibri"/>
                        <a:ea typeface="Calibri"/>
                        <a:cs typeface="Times New Roman"/>
                      </a:endParaRPr>
                    </a:p>
                    <a:p>
                      <a:pPr marL="342900" lvl="0" indent="-342900">
                        <a:lnSpc>
                          <a:spcPct val="115000"/>
                        </a:lnSpc>
                        <a:spcAft>
                          <a:spcPts val="0"/>
                        </a:spcAft>
                        <a:buFont typeface="Wingdings" panose="05000000000000000000" pitchFamily="2" charset="2"/>
                        <a:buChar char="v"/>
                      </a:pPr>
                      <a:r>
                        <a:rPr lang="en-AU" sz="1800" dirty="0" smtClean="0">
                          <a:effectLst/>
                          <a:latin typeface="Times New Roman"/>
                          <a:ea typeface="Times New Roman"/>
                          <a:cs typeface="Times New Roman"/>
                        </a:rPr>
                        <a:t> </a:t>
                      </a:r>
                      <a:r>
                        <a:rPr lang="en-AU" sz="1800" dirty="0">
                          <a:effectLst/>
                          <a:latin typeface="Times New Roman"/>
                          <a:ea typeface="Times New Roman"/>
                          <a:cs typeface="Times New Roman"/>
                        </a:rPr>
                        <a:t>Decide whether you will start beekeeping by buying all of the necessary supers, frames, bottom boards, excluders, lids etc. and building your own hive, an existing hive from a club member or starting with a nucleus hive from a breeder or club member. For your first hive it is often easier to buy an existing, productive hive and grow from there. </a:t>
                      </a:r>
                      <a:endParaRPr lang="en-AU" sz="1800" dirty="0" smtClean="0">
                        <a:effectLst/>
                        <a:latin typeface="Times New Roman"/>
                        <a:ea typeface="Times New Roman"/>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AU" sz="1800" dirty="0" smtClean="0">
                          <a:effectLst/>
                          <a:latin typeface="Times New Roman"/>
                          <a:ea typeface="Times New Roman"/>
                          <a:cs typeface="Times New Roman"/>
                        </a:rPr>
                        <a:t>To keep bees in </a:t>
                      </a:r>
                      <a:r>
                        <a:rPr lang="en-AU" sz="1800" b="1" dirty="0" smtClean="0">
                          <a:effectLst/>
                          <a:latin typeface="Times New Roman"/>
                          <a:ea typeface="Times New Roman"/>
                          <a:cs typeface="Times New Roman"/>
                        </a:rPr>
                        <a:t>Queensland</a:t>
                      </a:r>
                      <a:r>
                        <a:rPr lang="en-AU" sz="1800" dirty="0" smtClean="0">
                          <a:effectLst/>
                          <a:latin typeface="Times New Roman"/>
                          <a:ea typeface="Times New Roman"/>
                          <a:cs typeface="Times New Roman"/>
                        </a:rPr>
                        <a:t> you must first register with the </a:t>
                      </a:r>
                      <a:r>
                        <a:rPr lang="en-AU" sz="1800" b="1" dirty="0" smtClean="0">
                          <a:effectLst/>
                          <a:latin typeface="Times New Roman"/>
                          <a:ea typeface="Calibri"/>
                          <a:cs typeface="Times New Roman"/>
                        </a:rPr>
                        <a:t>Dept. Agriculture, Fisheries and Forestry (DAFF),</a:t>
                      </a:r>
                      <a:r>
                        <a:rPr lang="en-AU" sz="1800" dirty="0" smtClean="0">
                          <a:effectLst/>
                          <a:latin typeface="Times New Roman"/>
                          <a:ea typeface="Calibri"/>
                          <a:cs typeface="Times New Roman"/>
                        </a:rPr>
                        <a:t> and obtain your Registered Brand Number. In </a:t>
                      </a:r>
                      <a:r>
                        <a:rPr lang="en-AU" sz="1800" b="1" dirty="0" smtClean="0">
                          <a:effectLst/>
                          <a:latin typeface="Times New Roman"/>
                          <a:ea typeface="Calibri"/>
                          <a:cs typeface="Times New Roman"/>
                        </a:rPr>
                        <a:t>NSW</a:t>
                      </a:r>
                      <a:r>
                        <a:rPr lang="en-AU" sz="1800" dirty="0" smtClean="0">
                          <a:effectLst/>
                          <a:latin typeface="Times New Roman"/>
                          <a:ea typeface="Calibri"/>
                          <a:cs typeface="Times New Roman"/>
                        </a:rPr>
                        <a:t> this is done through </a:t>
                      </a:r>
                      <a:r>
                        <a:rPr lang="en-AU" sz="1800" b="1" dirty="0" smtClean="0">
                          <a:effectLst/>
                          <a:latin typeface="Times New Roman"/>
                          <a:ea typeface="Calibri"/>
                          <a:cs typeface="Times New Roman"/>
                        </a:rPr>
                        <a:t>DPI.  </a:t>
                      </a:r>
                      <a:r>
                        <a:rPr lang="en-AU" sz="1800" dirty="0" smtClean="0">
                          <a:effectLst/>
                          <a:latin typeface="Times New Roman"/>
                          <a:ea typeface="Calibri"/>
                          <a:cs typeface="Times New Roman"/>
                        </a:rPr>
                        <a:t>This registration is to be renewed yearly.</a:t>
                      </a:r>
                      <a:endParaRPr lang="en-AU" sz="1800" dirty="0" smtClean="0">
                        <a:effectLst/>
                        <a:latin typeface="+mn-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AU" sz="1800" dirty="0" smtClean="0">
                          <a:effectLst/>
                          <a:latin typeface="Times New Roman"/>
                          <a:ea typeface="Times New Roman"/>
                          <a:cs typeface="Times New Roman"/>
                        </a:rPr>
                        <a:t>Now you are ready to get your own bees. Use the knowledge of experienced members when you choose your equipment. New, second hand, or built by you. It is your choice, but don’t buy 2nd hand equipment unless you have them inspected to make sure they are not been infested by a foul brood. Helping new members is one of the prime functions of the club.</a:t>
                      </a:r>
                      <a:endParaRPr lang="en-AU" sz="1800" dirty="0" smtClean="0">
                        <a:effectLst/>
                        <a:latin typeface="+mn-lt"/>
                        <a:ea typeface="Calibri"/>
                        <a:cs typeface="Times New Roman"/>
                      </a:endParaRPr>
                    </a:p>
                    <a:p>
                      <a:pPr marL="342900" lvl="0" indent="-342900">
                        <a:lnSpc>
                          <a:spcPct val="115000"/>
                        </a:lnSpc>
                        <a:spcAft>
                          <a:spcPts val="0"/>
                        </a:spcAft>
                        <a:buFont typeface="Wingdings" panose="05000000000000000000" pitchFamily="2" charset="2"/>
                        <a:buChar char="v"/>
                      </a:pPr>
                      <a:endParaRPr lang="en-AU" sz="1800" dirty="0">
                        <a:effectLst/>
                        <a:latin typeface="Calibri"/>
                        <a:ea typeface="Calibri"/>
                        <a:cs typeface="Times New Roman"/>
                      </a:endParaRPr>
                    </a:p>
                  </a:txBody>
                  <a:tcPr marL="8740" marR="8740" marT="8740" marB="8740" anchor="ctr">
                    <a:lnL>
                      <a:noFill/>
                    </a:lnL>
                    <a:lnR>
                      <a:noFill/>
                    </a:lnR>
                    <a:lnT>
                      <a:noFill/>
                    </a:lnT>
                    <a:lnB>
                      <a:noFill/>
                    </a:lnB>
                  </a:tcPr>
                </a:tc>
              </a:tr>
              <a:tr h="789404">
                <a:tc>
                  <a:txBody>
                    <a:bodyPr/>
                    <a:lstStyle/>
                    <a:p>
                      <a:pPr marL="457200" indent="0">
                        <a:lnSpc>
                          <a:spcPct val="115000"/>
                        </a:lnSpc>
                        <a:spcAft>
                          <a:spcPts val="0"/>
                        </a:spcAft>
                        <a:buFont typeface="Wingdings" panose="05000000000000000000" pitchFamily="2" charset="2"/>
                        <a:buNone/>
                      </a:pPr>
                      <a:endParaRPr lang="en-AU" sz="1800" dirty="0">
                        <a:effectLst/>
                        <a:latin typeface="Calibri"/>
                        <a:ea typeface="Calibri"/>
                        <a:cs typeface="Times New Roman"/>
                      </a:endParaRPr>
                    </a:p>
                  </a:txBody>
                  <a:tcPr marL="8740" marR="8740" marT="8740" marB="8740" anchor="ctr">
                    <a:lnL>
                      <a:noFill/>
                    </a:lnL>
                    <a:lnR>
                      <a:noFill/>
                    </a:lnR>
                    <a:lnT>
                      <a:noFill/>
                    </a:lnT>
                    <a:lnB>
                      <a:noFill/>
                    </a:lnB>
                  </a:tcPr>
                </a:tc>
              </a:tr>
              <a:tr h="982385">
                <a:tc>
                  <a:txBody>
                    <a:bodyPr/>
                    <a:lstStyle/>
                    <a:p>
                      <a:pPr marL="342900" lvl="0" indent="-342900">
                        <a:lnSpc>
                          <a:spcPct val="115000"/>
                        </a:lnSpc>
                        <a:spcAft>
                          <a:spcPts val="0"/>
                        </a:spcAft>
                        <a:buFont typeface="Wingdings" panose="05000000000000000000" pitchFamily="2" charset="2"/>
                        <a:buChar char="v"/>
                      </a:pPr>
                      <a:endParaRPr lang="en-AU" sz="1800" dirty="0">
                        <a:effectLst/>
                        <a:latin typeface="Calibri"/>
                        <a:ea typeface="Calibri"/>
                        <a:cs typeface="Times New Roman"/>
                      </a:endParaRPr>
                    </a:p>
                  </a:txBody>
                  <a:tcPr marL="8740" marR="8740" marT="8740" marB="8740" anchor="ctr">
                    <a:lnL>
                      <a:noFill/>
                    </a:lnL>
                    <a:lnR>
                      <a:noFill/>
                    </a:lnR>
                    <a:lnT>
                      <a:noFill/>
                    </a:lnT>
                    <a:lnB>
                      <a:noFill/>
                    </a:lnB>
                  </a:tcPr>
                </a:tc>
              </a:tr>
            </a:tbl>
          </a:graphicData>
        </a:graphic>
      </p:graphicFrame>
    </p:spTree>
    <p:extLst>
      <p:ext uri="{BB962C8B-B14F-4D97-AF65-F5344CB8AC3E}">
        <p14:creationId xmlns:p14="http://schemas.microsoft.com/office/powerpoint/2010/main" val="2527400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Types of bees</a:t>
            </a:r>
          </a:p>
          <a:p>
            <a:r>
              <a:rPr lang="en-AU" dirty="0" smtClean="0"/>
              <a:t>Developments of bees</a:t>
            </a:r>
          </a:p>
          <a:p>
            <a:r>
              <a:rPr lang="en-AU" dirty="0"/>
              <a:t> </a:t>
            </a:r>
            <a:r>
              <a:rPr lang="en-AU" dirty="0" smtClean="0"/>
              <a:t>lifecycle of bees</a:t>
            </a:r>
          </a:p>
          <a:p>
            <a:r>
              <a:rPr lang="en-AU" dirty="0" smtClean="0"/>
              <a:t>Bees communication and food sources</a:t>
            </a:r>
          </a:p>
          <a:p>
            <a:r>
              <a:rPr lang="en-AU" dirty="0" smtClean="0"/>
              <a:t>Bee safety </a:t>
            </a:r>
          </a:p>
          <a:p>
            <a:r>
              <a:rPr lang="en-AU" dirty="0" smtClean="0"/>
              <a:t>Bee equipment</a:t>
            </a:r>
          </a:p>
          <a:p>
            <a:r>
              <a:rPr lang="en-AU" dirty="0" smtClean="0"/>
              <a:t> </a:t>
            </a:r>
            <a:r>
              <a:rPr lang="en-AU" dirty="0"/>
              <a:t>Starting out</a:t>
            </a:r>
          </a:p>
          <a:p>
            <a:r>
              <a:rPr lang="en-AU" dirty="0" smtClean="0"/>
              <a:t>Starter kits – GCABS </a:t>
            </a:r>
          </a:p>
          <a:p>
            <a:r>
              <a:rPr lang="en-AU" dirty="0" smtClean="0"/>
              <a:t>Good bee </a:t>
            </a:r>
            <a:r>
              <a:rPr lang="en-AU" smtClean="0"/>
              <a:t>keeping practices </a:t>
            </a:r>
            <a:endParaRPr lang="en-AU" b="1" dirty="0"/>
          </a:p>
        </p:txBody>
      </p:sp>
    </p:spTree>
    <p:extLst>
      <p:ext uri="{BB962C8B-B14F-4D97-AF65-F5344CB8AC3E}">
        <p14:creationId xmlns:p14="http://schemas.microsoft.com/office/powerpoint/2010/main" val="69890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5419099"/>
            <a:ext cx="8895384" cy="1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lvl="0" fontAlgn="base">
              <a:spcBef>
                <a:spcPct val="0"/>
              </a:spcBef>
              <a:spcAft>
                <a:spcPct val="0"/>
              </a:spcAft>
            </a:pPr>
            <a:r>
              <a:rPr lang="en-US" altLang="en-US" sz="2400" b="1" dirty="0" smtClean="0">
                <a:latin typeface="Arial" pitchFamily="34" charset="0"/>
                <a:cs typeface="Arial" pitchFamily="34" charset="0"/>
              </a:rPr>
              <a:t>                        Beekeepers </a:t>
            </a:r>
            <a:r>
              <a:rPr lang="en-US" altLang="en-US" sz="2400" b="1" dirty="0">
                <a:latin typeface="Arial" pitchFamily="34" charset="0"/>
                <a:cs typeface="Arial" pitchFamily="34" charset="0"/>
              </a:rPr>
              <a:t>Starter Kit</a:t>
            </a:r>
          </a:p>
          <a:p>
            <a:pPr lvl="0" eaLnBrk="0" fontAlgn="base" hangingPunct="0">
              <a:spcBef>
                <a:spcPct val="0"/>
              </a:spcBef>
              <a:spcAft>
                <a:spcPct val="0"/>
              </a:spcAft>
            </a:pPr>
            <a:r>
              <a:rPr lang="en-US" altLang="en-US" sz="800" dirty="0" smtClean="0">
                <a:latin typeface="Arial" pitchFamily="34" charset="0"/>
                <a:cs typeface="Arial" pitchFamily="34" charset="0"/>
              </a:rPr>
              <a:t>                                                                     A </a:t>
            </a:r>
            <a:r>
              <a:rPr lang="en-US" altLang="en-US" sz="800" dirty="0">
                <a:latin typeface="Arial" pitchFamily="34" charset="0"/>
                <a:cs typeface="Arial" pitchFamily="34" charset="0"/>
              </a:rPr>
              <a:t>list of Basic requirements that a beginner will need to start beekeeping</a:t>
            </a:r>
            <a:endParaRPr lang="en-US" altLang="en-US" sz="36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The hive body consists of the following parts;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Bottom Board complete with 2 slide out Small Hive Beetle (SHB) traps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2 x 10 frame Supers (wooden boxes) 1 for the Brood Box and 1 for Honey collection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complete migratory Lid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20 x Frames (Full Depth)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20 x Sheets of Full Depth Foundation (was sheets to fit in the frames)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600g roll of wire, (threaded through the frame to support the foundation.)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bag 500 Brass eyelets, (to prevent frame wire from digging into frame timber)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Emlock and metal strap, ( to secure the hive supers and lid.)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Spur wheel </a:t>
            </a:r>
            <a:r>
              <a:rPr kumimoji="0" lang="en-US" altLang="en-US" sz="1800" b="0" i="0" u="none" strike="noStrike" cap="none" normalizeH="0" baseline="0" dirty="0" err="1" smtClean="0">
                <a:ln>
                  <a:noFill/>
                </a:ln>
                <a:solidFill>
                  <a:schemeClr val="tx1"/>
                </a:solidFill>
                <a:effectLst/>
                <a:latin typeface="Arial" pitchFamily="34" charset="0"/>
                <a:cs typeface="Arial" pitchFamily="34" charset="0"/>
              </a:rPr>
              <a:t>Embedder</a:t>
            </a: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(to embed the frame wire into the foundation.)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Embedding board, (to support the foundation while wire is embedded.)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500g pack 65mm x 1.4mm Flat Head Nails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500g pack 30mm x 1.5mm Flat Head Nails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1 x 250g pack 25mm x 1.4mm Flat Head Nails </a:t>
            </a:r>
          </a:p>
        </p:txBody>
      </p:sp>
    </p:spTree>
    <p:extLst>
      <p:ext uri="{BB962C8B-B14F-4D97-AF65-F5344CB8AC3E}">
        <p14:creationId xmlns:p14="http://schemas.microsoft.com/office/powerpoint/2010/main" val="2687007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052736"/>
            <a:ext cx="4572000" cy="4247317"/>
          </a:xfrm>
          <a:prstGeom prst="rect">
            <a:avLst/>
          </a:prstGeom>
        </p:spPr>
        <p:txBody>
          <a:bodyPr>
            <a:spAutoFit/>
          </a:bodyPr>
          <a:lstStyle/>
          <a:p>
            <a:pPr lvl="0" eaLnBrk="0" fontAlgn="base" hangingPunct="0">
              <a:spcBef>
                <a:spcPct val="0"/>
              </a:spcBef>
              <a:spcAft>
                <a:spcPct val="0"/>
              </a:spcAft>
            </a:pPr>
            <a:r>
              <a:rPr lang="en-US" altLang="en-US" b="1" dirty="0">
                <a:latin typeface="Arial" pitchFamily="34" charset="0"/>
                <a:cs typeface="Arial" pitchFamily="34" charset="0"/>
              </a:rPr>
              <a:t>Protective Clothing;</a:t>
            </a:r>
            <a:endParaRPr lang="en-US" altLang="en-US" dirty="0">
              <a:latin typeface="Arial" pitchFamily="34" charset="0"/>
              <a:cs typeface="Arial" pitchFamily="34" charset="0"/>
            </a:endParaRPr>
          </a:p>
          <a:p>
            <a:pPr lvl="0" eaLnBrk="0" fontAlgn="base" hangingPunct="0">
              <a:spcBef>
                <a:spcPct val="0"/>
              </a:spcBef>
              <a:spcAft>
                <a:spcPct val="0"/>
              </a:spcAft>
              <a:buFontTx/>
              <a:buChar char="•"/>
            </a:pPr>
            <a:r>
              <a:rPr lang="en-US" altLang="en-US" dirty="0">
                <a:latin typeface="Arial" pitchFamily="34" charset="0"/>
                <a:cs typeface="Arial" pitchFamily="34" charset="0"/>
              </a:rPr>
              <a:t>1 x Brimmed Hat with Veil</a:t>
            </a:r>
            <a:br>
              <a:rPr lang="en-US" altLang="en-US" dirty="0">
                <a:latin typeface="Arial" pitchFamily="34" charset="0"/>
                <a:cs typeface="Arial" pitchFamily="34" charset="0"/>
              </a:rPr>
            </a:br>
            <a:r>
              <a:rPr lang="en-US" altLang="en-US" dirty="0">
                <a:latin typeface="Arial" pitchFamily="34" charset="0"/>
                <a:cs typeface="Arial" pitchFamily="34" charset="0"/>
              </a:rPr>
              <a:t>Or </a:t>
            </a:r>
          </a:p>
          <a:p>
            <a:pPr lvl="0" eaLnBrk="0" fontAlgn="base" hangingPunct="0">
              <a:spcBef>
                <a:spcPct val="0"/>
              </a:spcBef>
              <a:spcAft>
                <a:spcPct val="0"/>
              </a:spcAft>
              <a:buFontTx/>
              <a:buChar char="•"/>
            </a:pPr>
            <a:r>
              <a:rPr lang="en-US" altLang="en-US" dirty="0">
                <a:latin typeface="Arial" pitchFamily="34" charset="0"/>
                <a:cs typeface="Arial" pitchFamily="34" charset="0"/>
              </a:rPr>
              <a:t>Bee Jacket with hooded veil </a:t>
            </a:r>
          </a:p>
          <a:p>
            <a:pPr lvl="0" eaLnBrk="0" fontAlgn="base" hangingPunct="0">
              <a:spcBef>
                <a:spcPct val="0"/>
              </a:spcBef>
              <a:spcAft>
                <a:spcPct val="0"/>
              </a:spcAft>
              <a:buFontTx/>
              <a:buChar char="•"/>
            </a:pPr>
            <a:r>
              <a:rPr lang="en-US" altLang="en-US" dirty="0">
                <a:latin typeface="Arial" pitchFamily="34" charset="0"/>
                <a:cs typeface="Arial" pitchFamily="34" charset="0"/>
              </a:rPr>
              <a:t>Full Bee suit with hooded veil </a:t>
            </a:r>
          </a:p>
          <a:p>
            <a:pPr lvl="0" eaLnBrk="0" fontAlgn="base" hangingPunct="0">
              <a:spcBef>
                <a:spcPct val="0"/>
              </a:spcBef>
              <a:spcAft>
                <a:spcPct val="0"/>
              </a:spcAft>
              <a:buFontTx/>
              <a:buChar char="•"/>
            </a:pPr>
            <a:r>
              <a:rPr lang="en-US" altLang="en-US" dirty="0">
                <a:latin typeface="Arial" pitchFamily="34" charset="0"/>
                <a:cs typeface="Arial" pitchFamily="34" charset="0"/>
              </a:rPr>
              <a:t>Overalls / Disposable </a:t>
            </a:r>
            <a:r>
              <a:rPr lang="en-US" altLang="en-US" dirty="0" err="1">
                <a:latin typeface="Arial" pitchFamily="34" charset="0"/>
                <a:cs typeface="Arial" pitchFamily="34" charset="0"/>
              </a:rPr>
              <a:t>Tyvak</a:t>
            </a:r>
            <a:r>
              <a:rPr lang="en-US" altLang="en-US" dirty="0">
                <a:latin typeface="Arial" pitchFamily="34" charset="0"/>
                <a:cs typeface="Arial" pitchFamily="34" charset="0"/>
              </a:rPr>
              <a:t> overalls w/hat and veil </a:t>
            </a:r>
          </a:p>
          <a:p>
            <a:pPr lvl="0" eaLnBrk="0" fontAlgn="base" hangingPunct="0">
              <a:spcBef>
                <a:spcPct val="0"/>
              </a:spcBef>
              <a:spcAft>
                <a:spcPct val="0"/>
              </a:spcAft>
              <a:buFontTx/>
              <a:buChar char="•"/>
            </a:pPr>
            <a:r>
              <a:rPr lang="en-US" altLang="en-US" dirty="0">
                <a:latin typeface="Arial" pitchFamily="34" charset="0"/>
                <a:cs typeface="Arial" pitchFamily="34" charset="0"/>
              </a:rPr>
              <a:t>1 x Pair sturdy long sleeved gloves </a:t>
            </a:r>
          </a:p>
          <a:p>
            <a:pPr lvl="0" eaLnBrk="0" fontAlgn="base" hangingPunct="0">
              <a:spcBef>
                <a:spcPct val="0"/>
              </a:spcBef>
              <a:spcAft>
                <a:spcPct val="0"/>
              </a:spcAft>
              <a:buFontTx/>
              <a:buChar char="•"/>
            </a:pPr>
            <a:r>
              <a:rPr lang="en-US" altLang="en-US" dirty="0">
                <a:latin typeface="Arial" pitchFamily="34" charset="0"/>
                <a:cs typeface="Arial" pitchFamily="34" charset="0"/>
              </a:rPr>
              <a:t>Boots/Shoes </a:t>
            </a:r>
            <a:endParaRPr lang="en-US" altLang="en-US" dirty="0" smtClean="0">
              <a:latin typeface="Arial" pitchFamily="34" charset="0"/>
              <a:cs typeface="Arial" pitchFamily="34" charset="0"/>
            </a:endParaRPr>
          </a:p>
          <a:p>
            <a:pPr lvl="0" eaLnBrk="0" fontAlgn="base" hangingPunct="0">
              <a:spcBef>
                <a:spcPct val="0"/>
              </a:spcBef>
              <a:spcAft>
                <a:spcPct val="0"/>
              </a:spcAft>
            </a:pPr>
            <a:endParaRPr lang="en-US" altLang="en-US" dirty="0">
              <a:latin typeface="Arial" pitchFamily="34" charset="0"/>
              <a:cs typeface="Arial" pitchFamily="34" charset="0"/>
            </a:endParaRPr>
          </a:p>
          <a:p>
            <a:pPr lvl="0" eaLnBrk="0" fontAlgn="base" hangingPunct="0">
              <a:spcBef>
                <a:spcPct val="0"/>
              </a:spcBef>
              <a:spcAft>
                <a:spcPct val="0"/>
              </a:spcAft>
            </a:pPr>
            <a:r>
              <a:rPr lang="en-US" altLang="en-US" b="1" dirty="0">
                <a:latin typeface="Arial" pitchFamily="34" charset="0"/>
                <a:cs typeface="Arial" pitchFamily="34" charset="0"/>
              </a:rPr>
              <a:t>Basic Tools;</a:t>
            </a:r>
            <a:endParaRPr lang="en-US" altLang="en-US" dirty="0">
              <a:latin typeface="Arial" pitchFamily="34" charset="0"/>
              <a:cs typeface="Arial" pitchFamily="34" charset="0"/>
            </a:endParaRPr>
          </a:p>
          <a:p>
            <a:pPr lvl="0" eaLnBrk="0" fontAlgn="base" hangingPunct="0">
              <a:spcBef>
                <a:spcPct val="0"/>
              </a:spcBef>
              <a:spcAft>
                <a:spcPct val="0"/>
              </a:spcAft>
              <a:buFontTx/>
              <a:buChar char="•"/>
            </a:pPr>
            <a:r>
              <a:rPr lang="en-US" altLang="en-US" dirty="0">
                <a:latin typeface="Arial" pitchFamily="34" charset="0"/>
                <a:cs typeface="Arial" pitchFamily="34" charset="0"/>
              </a:rPr>
              <a:t>1 x Smoker 4” Stainless Steel </a:t>
            </a:r>
          </a:p>
          <a:p>
            <a:pPr lvl="0" eaLnBrk="0" fontAlgn="base" hangingPunct="0">
              <a:spcBef>
                <a:spcPct val="0"/>
              </a:spcBef>
              <a:spcAft>
                <a:spcPct val="0"/>
              </a:spcAft>
              <a:buFontTx/>
              <a:buChar char="•"/>
            </a:pPr>
            <a:r>
              <a:rPr lang="en-US" altLang="en-US" dirty="0">
                <a:latin typeface="Arial" pitchFamily="34" charset="0"/>
                <a:cs typeface="Arial" pitchFamily="34" charset="0"/>
              </a:rPr>
              <a:t>1 x Bee Brush </a:t>
            </a:r>
          </a:p>
          <a:p>
            <a:pPr lvl="0" eaLnBrk="0" fontAlgn="base" hangingPunct="0">
              <a:spcBef>
                <a:spcPct val="0"/>
              </a:spcBef>
              <a:spcAft>
                <a:spcPct val="0"/>
              </a:spcAft>
              <a:buFontTx/>
              <a:buChar char="•"/>
            </a:pPr>
            <a:r>
              <a:rPr lang="en-US" altLang="en-US" dirty="0">
                <a:latin typeface="Arial" pitchFamily="34" charset="0"/>
                <a:cs typeface="Arial" pitchFamily="34" charset="0"/>
              </a:rPr>
              <a:t>1 x Hive Tool </a:t>
            </a:r>
          </a:p>
          <a:p>
            <a:pPr lvl="0" eaLnBrk="0" fontAlgn="base" hangingPunct="0">
              <a:spcBef>
                <a:spcPct val="0"/>
              </a:spcBef>
              <a:spcAft>
                <a:spcPct val="0"/>
              </a:spcAft>
              <a:buFontTx/>
              <a:buChar char="•"/>
            </a:pPr>
            <a:r>
              <a:rPr lang="en-US" altLang="en-US" dirty="0">
                <a:latin typeface="Arial" pitchFamily="34" charset="0"/>
                <a:cs typeface="Arial" pitchFamily="34" charset="0"/>
              </a:rPr>
              <a:t>1 x 20 </a:t>
            </a:r>
            <a:r>
              <a:rPr lang="en-US" altLang="en-US" dirty="0" err="1">
                <a:latin typeface="Arial" pitchFamily="34" charset="0"/>
                <a:cs typeface="Arial" pitchFamily="34" charset="0"/>
              </a:rPr>
              <a:t>litre</a:t>
            </a:r>
            <a:r>
              <a:rPr lang="en-US" altLang="en-US" dirty="0">
                <a:latin typeface="Arial" pitchFamily="34" charset="0"/>
                <a:cs typeface="Arial" pitchFamily="34" charset="0"/>
              </a:rPr>
              <a:t> plastic pail and lid </a:t>
            </a:r>
          </a:p>
        </p:txBody>
      </p:sp>
      <p:sp>
        <p:nvSpPr>
          <p:cNvPr id="3" name="Rectangle 2"/>
          <p:cNvSpPr/>
          <p:nvPr/>
        </p:nvSpPr>
        <p:spPr>
          <a:xfrm>
            <a:off x="1036494" y="5733256"/>
            <a:ext cx="7344816" cy="923330"/>
          </a:xfrm>
          <a:prstGeom prst="rect">
            <a:avLst/>
          </a:prstGeom>
        </p:spPr>
        <p:txBody>
          <a:bodyPr wrap="square">
            <a:spAutoFit/>
          </a:bodyPr>
          <a:lstStyle/>
          <a:p>
            <a:pPr lvl="0" eaLnBrk="0" fontAlgn="base" hangingPunct="0">
              <a:spcBef>
                <a:spcPct val="0"/>
              </a:spcBef>
              <a:spcAft>
                <a:spcPct val="0"/>
              </a:spcAft>
            </a:pPr>
            <a:r>
              <a:rPr lang="en-US" altLang="en-US" b="1" dirty="0">
                <a:latin typeface="Arial" pitchFamily="34" charset="0"/>
                <a:cs typeface="Arial" pitchFamily="34" charset="0"/>
              </a:rPr>
              <a:t>This equipment is available in flat pack from the Gold Coast Amateur Beekeepers Society’s equipment officer at Club prices.</a:t>
            </a:r>
            <a:endParaRPr lang="en-US" altLang="en-US" dirty="0">
              <a:latin typeface="Arial" pitchFamily="34" charset="0"/>
              <a:cs typeface="Arial" pitchFamily="34" charset="0"/>
            </a:endParaRPr>
          </a:p>
          <a:p>
            <a:pPr lvl="0" eaLnBrk="0" fontAlgn="base" hangingPunct="0">
              <a:spcBef>
                <a:spcPct val="0"/>
              </a:spcBef>
              <a:spcAft>
                <a:spcPct val="0"/>
              </a:spcAft>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748171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General Safety Precautions and Protection</a:t>
            </a:r>
            <a:endParaRPr lang="en-AU" sz="3200" b="1" dirty="0"/>
          </a:p>
        </p:txBody>
      </p:sp>
      <p:sp>
        <p:nvSpPr>
          <p:cNvPr id="3" name="Content Placeholder 2"/>
          <p:cNvSpPr>
            <a:spLocks noGrp="1"/>
          </p:cNvSpPr>
          <p:nvPr>
            <p:ph idx="1"/>
          </p:nvPr>
        </p:nvSpPr>
        <p:spPr>
          <a:xfrm>
            <a:off x="457200" y="1600201"/>
            <a:ext cx="8229600" cy="964704"/>
          </a:xfrm>
        </p:spPr>
        <p:txBody>
          <a:bodyPr>
            <a:normAutofit/>
          </a:bodyPr>
          <a:lstStyle/>
          <a:p>
            <a:pPr algn="ctr"/>
            <a:r>
              <a:rPr lang="en-AU" sz="1800" dirty="0" smtClean="0"/>
              <a:t> </a:t>
            </a:r>
            <a:r>
              <a:rPr lang="en-AU" sz="1800" b="1" dirty="0" smtClean="0"/>
              <a:t>Always wear protective clothing that is light and of smooth texture as bees will react unfavourably to dark or woolly materials</a:t>
            </a:r>
            <a:endParaRPr lang="en-AU" sz="1800" b="1" dirty="0"/>
          </a:p>
        </p:txBody>
      </p:sp>
      <p:sp>
        <p:nvSpPr>
          <p:cNvPr id="4" name="TextBox 3"/>
          <p:cNvSpPr txBox="1"/>
          <p:nvPr/>
        </p:nvSpPr>
        <p:spPr>
          <a:xfrm>
            <a:off x="467544" y="2420888"/>
            <a:ext cx="8280920" cy="1754327"/>
          </a:xfrm>
          <a:prstGeom prst="rect">
            <a:avLst/>
          </a:prstGeom>
          <a:noFill/>
        </p:spPr>
        <p:txBody>
          <a:bodyPr wrap="square" rtlCol="0">
            <a:spAutoFit/>
          </a:bodyPr>
          <a:lstStyle/>
          <a:p>
            <a:pPr algn="ctr"/>
            <a:r>
              <a:rPr lang="en-AU" b="1" dirty="0" smtClean="0"/>
              <a:t>The Beekeepers hat should have a wide brim to support the veil and keep it away from the face. Straw hats, complete with veils are available from equipment officers.</a:t>
            </a:r>
          </a:p>
          <a:p>
            <a:pPr algn="ctr"/>
            <a:endParaRPr lang="en-AU" b="1" dirty="0" smtClean="0">
              <a:solidFill>
                <a:srgbClr val="FF0000"/>
              </a:solidFill>
            </a:endParaRPr>
          </a:p>
          <a:p>
            <a:pPr algn="ctr"/>
            <a:r>
              <a:rPr lang="en-AU" b="1" dirty="0" smtClean="0">
                <a:solidFill>
                  <a:srgbClr val="FF0000"/>
                </a:solidFill>
              </a:rPr>
              <a:t>Avoid wearing scented lotions, perfumes, etc. while </a:t>
            </a:r>
            <a:r>
              <a:rPr lang="en-AU" b="1" smtClean="0">
                <a:solidFill>
                  <a:srgbClr val="FF0000"/>
                </a:solidFill>
              </a:rPr>
              <a:t>near hives.</a:t>
            </a:r>
            <a:endParaRPr lang="en-AU" b="1" dirty="0" smtClean="0">
              <a:solidFill>
                <a:srgbClr val="FF0000"/>
              </a:solidFill>
            </a:endParaRPr>
          </a:p>
          <a:p>
            <a:pPr algn="ctr"/>
            <a:endParaRPr lang="en-AU" dirty="0"/>
          </a:p>
          <a:p>
            <a:pPr algn="ct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09" y="3573016"/>
            <a:ext cx="3832482" cy="25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873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82" y="476672"/>
            <a:ext cx="8712968" cy="1754326"/>
          </a:xfrm>
          <a:prstGeom prst="rect">
            <a:avLst/>
          </a:prstGeom>
        </p:spPr>
        <p:txBody>
          <a:bodyPr wrap="square">
            <a:spAutoFit/>
          </a:bodyPr>
          <a:lstStyle/>
          <a:p>
            <a:pPr algn="ctr"/>
            <a:r>
              <a:rPr lang="en-AU" b="1" dirty="0" smtClean="0"/>
              <a:t>Body protection can be achieved with a full protective apiary suite complete with helmet,  cotton coveralls fitted with elastic cuffs and wrist bands or Tyvek disposable overalls that come complete with a hood. Thick light coloured socks are also advisable to be worn with work boots and ankle covers, many </a:t>
            </a:r>
            <a:r>
              <a:rPr lang="en-AU" b="1" dirty="0"/>
              <a:t>experienced beekeepers do not wear veils or gloves by preference</a:t>
            </a:r>
          </a:p>
          <a:p>
            <a:pPr algn="ctr"/>
            <a:endParaRPr lang="en-AU" b="1" dirty="0"/>
          </a:p>
        </p:txBody>
      </p:sp>
      <p:sp>
        <p:nvSpPr>
          <p:cNvPr id="3" name="Rectangle 2"/>
          <p:cNvSpPr/>
          <p:nvPr/>
        </p:nvSpPr>
        <p:spPr>
          <a:xfrm>
            <a:off x="3347864" y="6021650"/>
            <a:ext cx="5256584" cy="646331"/>
          </a:xfrm>
          <a:prstGeom prst="rect">
            <a:avLst/>
          </a:prstGeom>
        </p:spPr>
        <p:txBody>
          <a:bodyPr wrap="square">
            <a:spAutoFit/>
          </a:bodyPr>
          <a:lstStyle/>
          <a:p>
            <a:pPr algn="ctr"/>
            <a:r>
              <a:rPr lang="en-AU" b="1" dirty="0" smtClean="0"/>
              <a:t>A pair of long sleeved beekeeping cloves that allow easy movement of the fingers when lifting frames</a:t>
            </a:r>
            <a:endParaRPr lang="en-AU"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23431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descr="http://i01.i.aliimg.com/photo/v0/101224753/Protective_Beekeeping_Glo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572" y="2151135"/>
            <a:ext cx="3312368" cy="3888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2924944"/>
            <a:ext cx="1224136" cy="923330"/>
          </a:xfrm>
          <a:prstGeom prst="rect">
            <a:avLst/>
          </a:prstGeom>
          <a:noFill/>
        </p:spPr>
        <p:txBody>
          <a:bodyPr wrap="square" rtlCol="0">
            <a:spAutoFit/>
          </a:bodyPr>
          <a:lstStyle/>
          <a:p>
            <a:pPr algn="ctr"/>
            <a:r>
              <a:rPr lang="en-AU" b="1" dirty="0" smtClean="0"/>
              <a:t>Full protective suit</a:t>
            </a:r>
            <a:endParaRPr lang="en-AU" b="1" dirty="0"/>
          </a:p>
        </p:txBody>
      </p:sp>
      <p:cxnSp>
        <p:nvCxnSpPr>
          <p:cNvPr id="6" name="Straight Arrow Connector 5"/>
          <p:cNvCxnSpPr>
            <a:stCxn id="4" idx="1"/>
          </p:cNvCxnSpPr>
          <p:nvPr/>
        </p:nvCxnSpPr>
        <p:spPr>
          <a:xfrm flipH="1" flipV="1">
            <a:off x="1547664" y="3284984"/>
            <a:ext cx="1512168" cy="101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3275856" y="4581128"/>
            <a:ext cx="1008112" cy="923330"/>
          </a:xfrm>
          <a:prstGeom prst="rect">
            <a:avLst/>
          </a:prstGeom>
          <a:noFill/>
        </p:spPr>
        <p:txBody>
          <a:bodyPr wrap="square" rtlCol="0">
            <a:spAutoFit/>
          </a:bodyPr>
          <a:lstStyle/>
          <a:p>
            <a:pPr algn="ctr"/>
            <a:r>
              <a:rPr lang="en-AU" b="1" dirty="0" smtClean="0"/>
              <a:t>Long sleeved gloves</a:t>
            </a:r>
            <a:endParaRPr lang="en-AU" b="1" dirty="0"/>
          </a:p>
        </p:txBody>
      </p:sp>
      <p:cxnSp>
        <p:nvCxnSpPr>
          <p:cNvPr id="11" name="Straight Arrow Connector 10"/>
          <p:cNvCxnSpPr>
            <a:stCxn id="9" idx="3"/>
          </p:cNvCxnSpPr>
          <p:nvPr/>
        </p:nvCxnSpPr>
        <p:spPr>
          <a:xfrm flipV="1">
            <a:off x="4283968" y="4869160"/>
            <a:ext cx="936104" cy="1736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2767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Beekeeping Tools</a:t>
            </a:r>
            <a:endParaRPr lang="en-AU" b="1" dirty="0"/>
          </a:p>
        </p:txBody>
      </p:sp>
      <p:sp>
        <p:nvSpPr>
          <p:cNvPr id="3" name="Content Placeholder 2"/>
          <p:cNvSpPr>
            <a:spLocks noGrp="1"/>
          </p:cNvSpPr>
          <p:nvPr>
            <p:ph idx="1"/>
          </p:nvPr>
        </p:nvSpPr>
        <p:spPr>
          <a:xfrm>
            <a:off x="457200" y="1600201"/>
            <a:ext cx="8229600" cy="388639"/>
          </a:xfrm>
        </p:spPr>
        <p:txBody>
          <a:bodyPr>
            <a:normAutofit fontScale="92500"/>
          </a:bodyPr>
          <a:lstStyle/>
          <a:p>
            <a:pPr algn="ctr"/>
            <a:r>
              <a:rPr lang="en-AU" sz="1800" b="1" dirty="0" smtClean="0"/>
              <a:t>The two most essential tools used by beekeepers are the Smoker and the hive tool.</a:t>
            </a:r>
            <a:endParaRPr lang="en-AU" sz="1800" b="1" dirty="0"/>
          </a:p>
        </p:txBody>
      </p:sp>
      <p:pic>
        <p:nvPicPr>
          <p:cNvPr id="5" name="Picture 2" descr="http://www.beechwoodbees.co.uk/img/products/smoke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356992"/>
            <a:ext cx="3088693" cy="3162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ncrypted-tbn2.gstatic.com/images?q=tbn:ANd9GcT6wP1ltAF0RH18Y3GAQPRqp8tzhP0C8G2QcqzrcKMy8oPHOKUd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731" y="1926789"/>
            <a:ext cx="5954280" cy="1455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44208" y="4797152"/>
            <a:ext cx="1129744" cy="369332"/>
          </a:xfrm>
          <a:prstGeom prst="rect">
            <a:avLst/>
          </a:prstGeom>
          <a:noFill/>
        </p:spPr>
        <p:txBody>
          <a:bodyPr wrap="square" rtlCol="0">
            <a:spAutoFit/>
          </a:bodyPr>
          <a:lstStyle/>
          <a:p>
            <a:r>
              <a:rPr lang="en-AU" b="1" dirty="0" smtClean="0"/>
              <a:t>Smoker</a:t>
            </a:r>
            <a:endParaRPr lang="en-AU" b="1" dirty="0"/>
          </a:p>
        </p:txBody>
      </p:sp>
      <p:sp>
        <p:nvSpPr>
          <p:cNvPr id="8" name="TextBox 7"/>
          <p:cNvSpPr txBox="1"/>
          <p:nvPr/>
        </p:nvSpPr>
        <p:spPr>
          <a:xfrm>
            <a:off x="5868144" y="2654535"/>
            <a:ext cx="1368152" cy="369332"/>
          </a:xfrm>
          <a:prstGeom prst="rect">
            <a:avLst/>
          </a:prstGeom>
          <a:noFill/>
        </p:spPr>
        <p:txBody>
          <a:bodyPr wrap="square" rtlCol="0">
            <a:spAutoFit/>
          </a:bodyPr>
          <a:lstStyle/>
          <a:p>
            <a:r>
              <a:rPr lang="en-AU" b="1" dirty="0" smtClean="0"/>
              <a:t>Hive tool</a:t>
            </a:r>
            <a:endParaRPr lang="en-AU" b="1" dirty="0"/>
          </a:p>
        </p:txBody>
      </p:sp>
    </p:spTree>
    <p:extLst>
      <p:ext uri="{BB962C8B-B14F-4D97-AF65-F5344CB8AC3E}">
        <p14:creationId xmlns:p14="http://schemas.microsoft.com/office/powerpoint/2010/main" val="326724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488832" cy="1477328"/>
          </a:xfrm>
          <a:prstGeom prst="rect">
            <a:avLst/>
          </a:prstGeom>
          <a:noFill/>
        </p:spPr>
        <p:txBody>
          <a:bodyPr wrap="square" rtlCol="0">
            <a:spAutoFit/>
          </a:bodyPr>
          <a:lstStyle/>
          <a:p>
            <a:pPr algn="ctr"/>
            <a:r>
              <a:rPr lang="en-AU" b="1" dirty="0" smtClean="0"/>
              <a:t>The Smoker.</a:t>
            </a:r>
          </a:p>
          <a:p>
            <a:pPr algn="ctr"/>
            <a:endParaRPr lang="en-AU" b="1" dirty="0"/>
          </a:p>
          <a:p>
            <a:pPr algn="ctr"/>
            <a:r>
              <a:rPr lang="en-AU" b="1" dirty="0" smtClean="0"/>
              <a:t>It is best to buy a smoker that has a barrel of approximately 100mm. </a:t>
            </a:r>
          </a:p>
          <a:p>
            <a:pPr algn="ctr"/>
            <a:r>
              <a:rPr lang="en-AU" b="1" dirty="0" smtClean="0"/>
              <a:t>This size smoker will provide an ideal amount of cool smoke to subdue the bees before opening the hive and during the time it is open.</a:t>
            </a:r>
            <a:endParaRPr lang="en-AU" b="1" dirty="0"/>
          </a:p>
        </p:txBody>
      </p:sp>
      <p:pic>
        <p:nvPicPr>
          <p:cNvPr id="9218" name="Picture 2" descr="http://www.beechwoodbees.co.uk/img/products/smoke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724130"/>
            <a:ext cx="4009955" cy="39163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5805264"/>
            <a:ext cx="7344816" cy="1015663"/>
          </a:xfrm>
          <a:prstGeom prst="rect">
            <a:avLst/>
          </a:prstGeom>
          <a:noFill/>
        </p:spPr>
        <p:txBody>
          <a:bodyPr wrap="square" rtlCol="0">
            <a:spAutoFit/>
          </a:bodyPr>
          <a:lstStyle/>
          <a:p>
            <a:pPr algn="ctr"/>
            <a:r>
              <a:rPr lang="en-AU" sz="1200" b="1" dirty="0" smtClean="0"/>
              <a:t>Always have your smoker well alight and producing large volumes of COOL  smoke before entering your apiary.</a:t>
            </a:r>
          </a:p>
          <a:p>
            <a:pPr algn="ctr"/>
            <a:r>
              <a:rPr lang="en-AU" sz="1200" b="1" dirty="0" smtClean="0"/>
              <a:t>Take care not to burn yourself or set fire to the grass around where you are working.  Beekeepers use a variety of materials in the smoker to provide the cool smoke, items such as sugar cane mulch, </a:t>
            </a:r>
            <a:r>
              <a:rPr lang="en-AU" sz="1200" b="1" dirty="0"/>
              <a:t>t</a:t>
            </a:r>
            <a:r>
              <a:rPr lang="en-AU" sz="1200" b="1" dirty="0" smtClean="0"/>
              <a:t>ea tree bark, old leaves from pine trees or gum trees, small twigs or dead grass. Once they have found a favourite fuel, most beekeepers will stick to it as they know how long it will burn and the quality of smoke generated</a:t>
            </a:r>
            <a:endParaRPr lang="en-AU" sz="1200" b="1" dirty="0"/>
          </a:p>
        </p:txBody>
      </p:sp>
    </p:spTree>
    <p:extLst>
      <p:ext uri="{BB962C8B-B14F-4D97-AF65-F5344CB8AC3E}">
        <p14:creationId xmlns:p14="http://schemas.microsoft.com/office/powerpoint/2010/main" val="2281847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04" y="260648"/>
            <a:ext cx="9144000" cy="523220"/>
          </a:xfrm>
          <a:prstGeom prst="rect">
            <a:avLst/>
          </a:prstGeom>
          <a:noFill/>
        </p:spPr>
        <p:txBody>
          <a:bodyPr wrap="square" rtlCol="0">
            <a:spAutoFit/>
          </a:bodyPr>
          <a:lstStyle/>
          <a:p>
            <a:pPr algn="ctr"/>
            <a:r>
              <a:rPr lang="en-AU" sz="2800" b="1" dirty="0" smtClean="0"/>
              <a:t>The Hive Tool</a:t>
            </a:r>
            <a:endParaRPr lang="en-AU" sz="2800" b="1" dirty="0"/>
          </a:p>
        </p:txBody>
      </p:sp>
      <p:sp>
        <p:nvSpPr>
          <p:cNvPr id="3" name="TextBox 2"/>
          <p:cNvSpPr txBox="1"/>
          <p:nvPr/>
        </p:nvSpPr>
        <p:spPr>
          <a:xfrm>
            <a:off x="539552" y="783868"/>
            <a:ext cx="8136904" cy="646331"/>
          </a:xfrm>
          <a:prstGeom prst="rect">
            <a:avLst/>
          </a:prstGeom>
          <a:noFill/>
        </p:spPr>
        <p:txBody>
          <a:bodyPr wrap="square" rtlCol="0">
            <a:spAutoFit/>
          </a:bodyPr>
          <a:lstStyle/>
          <a:p>
            <a:pPr algn="ctr"/>
            <a:r>
              <a:rPr lang="en-AU" b="1" dirty="0" smtClean="0"/>
              <a:t>This tool is used to separate the boxes when opening the hive and to separate and lift the frames which hold the combs</a:t>
            </a:r>
            <a:endParaRPr lang="en-AU" b="1" dirty="0"/>
          </a:p>
        </p:txBody>
      </p:sp>
      <p:pic>
        <p:nvPicPr>
          <p:cNvPr id="10242" name="Picture 2" descr="https://encrypted-tbn2.gstatic.com/images?q=tbn:ANd9GcT6wP1ltAF0RH18Y3GAQPRqp8tzhP0C8G2QcqzrcKMy8oPHOKUd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973508"/>
            <a:ext cx="5954280" cy="14554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ecx.images-amazon.com/images/I/31AWpbd02JL._SX3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104" y="4005064"/>
            <a:ext cx="3482752" cy="24495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2040" y="2924944"/>
            <a:ext cx="2016224" cy="646331"/>
          </a:xfrm>
          <a:prstGeom prst="rect">
            <a:avLst/>
          </a:prstGeom>
          <a:noFill/>
        </p:spPr>
        <p:txBody>
          <a:bodyPr wrap="square" rtlCol="0">
            <a:spAutoFit/>
          </a:bodyPr>
          <a:lstStyle/>
          <a:p>
            <a:r>
              <a:rPr lang="en-AU" b="1" dirty="0" smtClean="0"/>
              <a:t>Australian hive tool</a:t>
            </a:r>
            <a:endParaRPr lang="en-AU" b="1" dirty="0"/>
          </a:p>
        </p:txBody>
      </p:sp>
      <p:sp>
        <p:nvSpPr>
          <p:cNvPr id="5" name="TextBox 4"/>
          <p:cNvSpPr txBox="1"/>
          <p:nvPr/>
        </p:nvSpPr>
        <p:spPr>
          <a:xfrm>
            <a:off x="5406015" y="5517232"/>
            <a:ext cx="2118313" cy="369332"/>
          </a:xfrm>
          <a:prstGeom prst="rect">
            <a:avLst/>
          </a:prstGeom>
          <a:noFill/>
        </p:spPr>
        <p:txBody>
          <a:bodyPr wrap="square" rtlCol="0">
            <a:spAutoFit/>
          </a:bodyPr>
          <a:lstStyle/>
          <a:p>
            <a:r>
              <a:rPr lang="en-AU" b="1" dirty="0" smtClean="0"/>
              <a:t>USA hive tool</a:t>
            </a:r>
            <a:endParaRPr lang="en-AU" b="1" dirty="0"/>
          </a:p>
        </p:txBody>
      </p:sp>
    </p:spTree>
    <p:extLst>
      <p:ext uri="{BB962C8B-B14F-4D97-AF65-F5344CB8AC3E}">
        <p14:creationId xmlns:p14="http://schemas.microsoft.com/office/powerpoint/2010/main" val="1447549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12968" cy="523220"/>
          </a:xfrm>
          <a:prstGeom prst="rect">
            <a:avLst/>
          </a:prstGeom>
          <a:noFill/>
        </p:spPr>
        <p:txBody>
          <a:bodyPr wrap="square" rtlCol="0">
            <a:spAutoFit/>
          </a:bodyPr>
          <a:lstStyle/>
          <a:p>
            <a:pPr algn="ctr"/>
            <a:r>
              <a:rPr lang="en-AU" sz="2800" b="1" dirty="0" smtClean="0"/>
              <a:t>Bee hive components -  Bottom Board</a:t>
            </a:r>
            <a:endParaRPr lang="en-AU"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995" y="738300"/>
            <a:ext cx="4103137" cy="273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996" y="3625452"/>
            <a:ext cx="4103137" cy="27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32240" y="2348880"/>
            <a:ext cx="2016224" cy="2246769"/>
          </a:xfrm>
          <a:prstGeom prst="rect">
            <a:avLst/>
          </a:prstGeom>
          <a:noFill/>
        </p:spPr>
        <p:txBody>
          <a:bodyPr wrap="square" rtlCol="0">
            <a:spAutoFit/>
          </a:bodyPr>
          <a:lstStyle/>
          <a:p>
            <a:pPr algn="ctr"/>
            <a:r>
              <a:rPr lang="en-AU" sz="2800" b="1" dirty="0" smtClean="0"/>
              <a:t>Bottom Board with Small Hive Beetle (SHB) traps</a:t>
            </a:r>
            <a:endParaRPr lang="en-AU" sz="2800" b="1" dirty="0"/>
          </a:p>
        </p:txBody>
      </p:sp>
      <p:sp>
        <p:nvSpPr>
          <p:cNvPr id="4" name="TextBox 3"/>
          <p:cNvSpPr txBox="1"/>
          <p:nvPr/>
        </p:nvSpPr>
        <p:spPr>
          <a:xfrm>
            <a:off x="395536" y="2564904"/>
            <a:ext cx="1584176" cy="369332"/>
          </a:xfrm>
          <a:prstGeom prst="rect">
            <a:avLst/>
          </a:prstGeom>
          <a:noFill/>
        </p:spPr>
        <p:txBody>
          <a:bodyPr wrap="square" rtlCol="0">
            <a:spAutoFit/>
          </a:bodyPr>
          <a:lstStyle/>
          <a:p>
            <a:r>
              <a:rPr lang="en-AU" b="1" dirty="0" smtClean="0"/>
              <a:t>SHB grid</a:t>
            </a:r>
            <a:endParaRPr lang="en-AU" b="1" dirty="0"/>
          </a:p>
        </p:txBody>
      </p:sp>
      <p:cxnSp>
        <p:nvCxnSpPr>
          <p:cNvPr id="6" name="Straight Arrow Connector 5"/>
          <p:cNvCxnSpPr/>
          <p:nvPr/>
        </p:nvCxnSpPr>
        <p:spPr>
          <a:xfrm flipV="1">
            <a:off x="1547664" y="1196752"/>
            <a:ext cx="2520280" cy="1552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V="1">
            <a:off x="1547664" y="2564904"/>
            <a:ext cx="2088232"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549533" y="3933056"/>
            <a:ext cx="1008112" cy="646331"/>
          </a:xfrm>
          <a:prstGeom prst="rect">
            <a:avLst/>
          </a:prstGeom>
          <a:noFill/>
        </p:spPr>
        <p:txBody>
          <a:bodyPr wrap="square" rtlCol="0">
            <a:spAutoFit/>
          </a:bodyPr>
          <a:lstStyle/>
          <a:p>
            <a:r>
              <a:rPr lang="en-AU" b="1" dirty="0" smtClean="0"/>
              <a:t>SHB </a:t>
            </a:r>
          </a:p>
          <a:p>
            <a:r>
              <a:rPr lang="en-AU" b="1" dirty="0" smtClean="0"/>
              <a:t>oil traps</a:t>
            </a:r>
            <a:endParaRPr lang="en-AU" b="1" dirty="0"/>
          </a:p>
        </p:txBody>
      </p:sp>
      <p:cxnSp>
        <p:nvCxnSpPr>
          <p:cNvPr id="11" name="Straight Arrow Connector 10"/>
          <p:cNvCxnSpPr>
            <a:stCxn id="9" idx="3"/>
          </p:cNvCxnSpPr>
          <p:nvPr/>
        </p:nvCxnSpPr>
        <p:spPr>
          <a:xfrm>
            <a:off x="1557645" y="4256222"/>
            <a:ext cx="3960440" cy="11890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9" idx="3"/>
          </p:cNvCxnSpPr>
          <p:nvPr/>
        </p:nvCxnSpPr>
        <p:spPr>
          <a:xfrm>
            <a:off x="1557645" y="4256222"/>
            <a:ext cx="1368152" cy="10449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3635896" y="1772816"/>
            <a:ext cx="900100" cy="461665"/>
          </a:xfrm>
          <a:prstGeom prst="rect">
            <a:avLst/>
          </a:prstGeom>
          <a:noFill/>
        </p:spPr>
        <p:txBody>
          <a:bodyPr wrap="square" rtlCol="0">
            <a:spAutoFit/>
          </a:bodyPr>
          <a:lstStyle/>
          <a:p>
            <a:pPr algn="ctr"/>
            <a:r>
              <a:rPr lang="en-AU" sz="1200" b="1" dirty="0" smtClean="0">
                <a:solidFill>
                  <a:srgbClr val="FF00FF"/>
                </a:solidFill>
              </a:rPr>
              <a:t>Should be painted</a:t>
            </a:r>
            <a:endParaRPr lang="en-AU" sz="1200" b="1" dirty="0">
              <a:solidFill>
                <a:srgbClr val="FF00FF"/>
              </a:solidFill>
            </a:endParaRPr>
          </a:p>
        </p:txBody>
      </p:sp>
      <p:sp>
        <p:nvSpPr>
          <p:cNvPr id="7" name="TextBox 6"/>
          <p:cNvSpPr txBox="1"/>
          <p:nvPr/>
        </p:nvSpPr>
        <p:spPr>
          <a:xfrm>
            <a:off x="4139952" y="4149080"/>
            <a:ext cx="864096" cy="461665"/>
          </a:xfrm>
          <a:prstGeom prst="rect">
            <a:avLst/>
          </a:prstGeom>
          <a:noFill/>
        </p:spPr>
        <p:txBody>
          <a:bodyPr wrap="square" rtlCol="0">
            <a:spAutoFit/>
          </a:bodyPr>
          <a:lstStyle/>
          <a:p>
            <a:pPr algn="ctr"/>
            <a:r>
              <a:rPr lang="en-AU" sz="1200" dirty="0">
                <a:solidFill>
                  <a:srgbClr val="FF00FF"/>
                </a:solidFill>
              </a:rPr>
              <a:t>Should be painted</a:t>
            </a:r>
          </a:p>
        </p:txBody>
      </p:sp>
    </p:spTree>
    <p:extLst>
      <p:ext uri="{BB962C8B-B14F-4D97-AF65-F5344CB8AC3E}">
        <p14:creationId xmlns:p14="http://schemas.microsoft.com/office/powerpoint/2010/main" val="754000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27612"/>
            <a:ext cx="3446493" cy="516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879" y="3369618"/>
            <a:ext cx="4841601" cy="322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9512" y="188640"/>
            <a:ext cx="8712968" cy="954107"/>
          </a:xfrm>
          <a:prstGeom prst="rect">
            <a:avLst/>
          </a:prstGeom>
          <a:noFill/>
        </p:spPr>
        <p:txBody>
          <a:bodyPr wrap="square" rtlCol="0">
            <a:spAutoFit/>
          </a:bodyPr>
          <a:lstStyle/>
          <a:p>
            <a:pPr algn="ctr"/>
            <a:r>
              <a:rPr lang="en-AU" sz="2800" b="1" dirty="0" smtClean="0"/>
              <a:t>Bee hive components  -  </a:t>
            </a:r>
          </a:p>
          <a:p>
            <a:pPr algn="ctr"/>
            <a:r>
              <a:rPr lang="en-AU" sz="2800" b="1" dirty="0" smtClean="0"/>
              <a:t>Brood Box fitted onto Bottom Board</a:t>
            </a:r>
            <a:endParaRPr lang="en-AU" sz="2800" b="1" dirty="0"/>
          </a:p>
        </p:txBody>
      </p:sp>
      <p:sp>
        <p:nvSpPr>
          <p:cNvPr id="3" name="TextBox 2"/>
          <p:cNvSpPr txBox="1"/>
          <p:nvPr/>
        </p:nvSpPr>
        <p:spPr>
          <a:xfrm>
            <a:off x="4355976" y="1427612"/>
            <a:ext cx="4320480" cy="738664"/>
          </a:xfrm>
          <a:prstGeom prst="rect">
            <a:avLst/>
          </a:prstGeom>
          <a:noFill/>
        </p:spPr>
        <p:txBody>
          <a:bodyPr wrap="square" rtlCol="0">
            <a:spAutoFit/>
          </a:bodyPr>
          <a:lstStyle/>
          <a:p>
            <a:pPr algn="r"/>
            <a:r>
              <a:rPr lang="en-AU" b="1" dirty="0" smtClean="0"/>
              <a:t>Brood Box - </a:t>
            </a:r>
            <a:r>
              <a:rPr lang="en-AU" sz="1200" b="1" dirty="0" smtClean="0"/>
              <a:t>the bottom box of a hive, which usually contains         the brood of the colony, also called a brood chamber</a:t>
            </a:r>
            <a:endParaRPr lang="en-AU" b="1" dirty="0"/>
          </a:p>
        </p:txBody>
      </p:sp>
      <p:sp>
        <p:nvSpPr>
          <p:cNvPr id="4" name="TextBox 3"/>
          <p:cNvSpPr txBox="1"/>
          <p:nvPr/>
        </p:nvSpPr>
        <p:spPr>
          <a:xfrm>
            <a:off x="5433011" y="2768978"/>
            <a:ext cx="3456384" cy="553998"/>
          </a:xfrm>
          <a:prstGeom prst="rect">
            <a:avLst/>
          </a:prstGeom>
          <a:noFill/>
        </p:spPr>
        <p:txBody>
          <a:bodyPr wrap="square" rtlCol="0">
            <a:spAutoFit/>
          </a:bodyPr>
          <a:lstStyle/>
          <a:p>
            <a:pPr algn="r"/>
            <a:r>
              <a:rPr lang="en-AU" b="1" dirty="0" smtClean="0"/>
              <a:t>Bottom Board</a:t>
            </a:r>
            <a:r>
              <a:rPr lang="en-AU" sz="1200" b="1" dirty="0" smtClean="0"/>
              <a:t> – The base of the hive that                        allows the bees entry to the hive</a:t>
            </a:r>
            <a:endParaRPr lang="en-AU" b="1" dirty="0"/>
          </a:p>
        </p:txBody>
      </p:sp>
      <p:cxnSp>
        <p:nvCxnSpPr>
          <p:cNvPr id="6" name="Straight Arrow Connector 5"/>
          <p:cNvCxnSpPr/>
          <p:nvPr/>
        </p:nvCxnSpPr>
        <p:spPr>
          <a:xfrm flipH="1">
            <a:off x="3347864" y="1796944"/>
            <a:ext cx="1188132" cy="5519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4535996" y="1796944"/>
            <a:ext cx="900100" cy="2136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2987824" y="3150260"/>
            <a:ext cx="2880320" cy="2799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6012160" y="3150260"/>
            <a:ext cx="1296144" cy="27990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1763688" y="2780928"/>
            <a:ext cx="864096" cy="369332"/>
          </a:xfrm>
          <a:prstGeom prst="rect">
            <a:avLst/>
          </a:prstGeom>
          <a:noFill/>
        </p:spPr>
        <p:txBody>
          <a:bodyPr wrap="square" rtlCol="0">
            <a:spAutoFit/>
          </a:bodyPr>
          <a:lstStyle/>
          <a:p>
            <a:r>
              <a:rPr lang="en-AU" b="1" dirty="0" smtClean="0"/>
              <a:t>Entry</a:t>
            </a:r>
            <a:endParaRPr lang="en-AU" b="1" dirty="0"/>
          </a:p>
        </p:txBody>
      </p:sp>
      <p:cxnSp>
        <p:nvCxnSpPr>
          <p:cNvPr id="9" name="Straight Arrow Connector 8"/>
          <p:cNvCxnSpPr/>
          <p:nvPr/>
        </p:nvCxnSpPr>
        <p:spPr>
          <a:xfrm flipH="1">
            <a:off x="1979712" y="3150260"/>
            <a:ext cx="72008" cy="2193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67923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8856984" cy="954107"/>
          </a:xfrm>
          <a:prstGeom prst="rect">
            <a:avLst/>
          </a:prstGeom>
          <a:noFill/>
        </p:spPr>
        <p:txBody>
          <a:bodyPr wrap="square" rtlCol="0">
            <a:spAutoFit/>
          </a:bodyPr>
          <a:lstStyle/>
          <a:p>
            <a:pPr algn="ctr"/>
            <a:r>
              <a:rPr lang="en-AU" sz="2800" b="1" dirty="0" smtClean="0"/>
              <a:t>Bee hive components -  </a:t>
            </a:r>
          </a:p>
          <a:p>
            <a:pPr algn="ctr"/>
            <a:r>
              <a:rPr lang="en-AU" sz="2800" b="1" dirty="0" smtClean="0"/>
              <a:t>Completed frame wired and foundation fixed</a:t>
            </a:r>
            <a:endParaRPr lang="en-AU"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63" y="1533475"/>
            <a:ext cx="7276274" cy="48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18815" y="1155340"/>
            <a:ext cx="1224136" cy="369332"/>
          </a:xfrm>
          <a:prstGeom prst="rect">
            <a:avLst/>
          </a:prstGeom>
          <a:noFill/>
        </p:spPr>
        <p:txBody>
          <a:bodyPr wrap="square" rtlCol="0">
            <a:spAutoFit/>
          </a:bodyPr>
          <a:lstStyle/>
          <a:p>
            <a:r>
              <a:rPr lang="en-AU" b="1" dirty="0" smtClean="0"/>
              <a:t>Frame</a:t>
            </a:r>
            <a:endParaRPr lang="en-AU" b="1" dirty="0"/>
          </a:p>
        </p:txBody>
      </p:sp>
      <p:cxnSp>
        <p:nvCxnSpPr>
          <p:cNvPr id="6" name="Straight Arrow Connector 5"/>
          <p:cNvCxnSpPr/>
          <p:nvPr/>
        </p:nvCxnSpPr>
        <p:spPr>
          <a:xfrm>
            <a:off x="4743636" y="1437604"/>
            <a:ext cx="36004" cy="7200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1619672" y="1156102"/>
            <a:ext cx="1800200" cy="369332"/>
          </a:xfrm>
          <a:prstGeom prst="rect">
            <a:avLst/>
          </a:prstGeom>
          <a:noFill/>
        </p:spPr>
        <p:txBody>
          <a:bodyPr wrap="square" rtlCol="0">
            <a:spAutoFit/>
          </a:bodyPr>
          <a:lstStyle/>
          <a:p>
            <a:r>
              <a:rPr lang="en-AU" b="1" dirty="0" smtClean="0"/>
              <a:t>Wax Foundation</a:t>
            </a:r>
            <a:endParaRPr lang="en-AU" b="1" dirty="0"/>
          </a:p>
        </p:txBody>
      </p:sp>
      <p:cxnSp>
        <p:nvCxnSpPr>
          <p:cNvPr id="9" name="Straight Arrow Connector 8"/>
          <p:cNvCxnSpPr/>
          <p:nvPr/>
        </p:nvCxnSpPr>
        <p:spPr>
          <a:xfrm flipH="1">
            <a:off x="2274888" y="1544976"/>
            <a:ext cx="442906" cy="240964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2717794" y="1525434"/>
            <a:ext cx="1404156" cy="29831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5711752" y="1187635"/>
            <a:ext cx="2088232" cy="369332"/>
          </a:xfrm>
          <a:prstGeom prst="rect">
            <a:avLst/>
          </a:prstGeom>
          <a:noFill/>
        </p:spPr>
        <p:txBody>
          <a:bodyPr wrap="square" rtlCol="0">
            <a:spAutoFit/>
          </a:bodyPr>
          <a:lstStyle/>
          <a:p>
            <a:r>
              <a:rPr lang="en-AU" b="1" dirty="0"/>
              <a:t>W</a:t>
            </a:r>
            <a:r>
              <a:rPr lang="en-AU" b="1" dirty="0" smtClean="0"/>
              <a:t>ire</a:t>
            </a:r>
            <a:endParaRPr lang="en-AU" b="1" dirty="0"/>
          </a:p>
        </p:txBody>
      </p:sp>
      <p:cxnSp>
        <p:nvCxnSpPr>
          <p:cNvPr id="14" name="Straight Arrow Connector 13"/>
          <p:cNvCxnSpPr/>
          <p:nvPr/>
        </p:nvCxnSpPr>
        <p:spPr>
          <a:xfrm>
            <a:off x="6156176" y="1710100"/>
            <a:ext cx="144016" cy="80714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p:nvPr/>
        </p:nvCxnSpPr>
        <p:spPr>
          <a:xfrm>
            <a:off x="6156176" y="1466001"/>
            <a:ext cx="0" cy="17909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flipH="1">
            <a:off x="5868144" y="1533475"/>
            <a:ext cx="288032" cy="24254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0" name="Straight Arrow Connector 19"/>
          <p:cNvCxnSpPr/>
          <p:nvPr/>
        </p:nvCxnSpPr>
        <p:spPr>
          <a:xfrm flipH="1">
            <a:off x="5292080" y="1525434"/>
            <a:ext cx="864096" cy="327171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5" name="TextBox 24"/>
          <p:cNvSpPr txBox="1"/>
          <p:nvPr/>
        </p:nvSpPr>
        <p:spPr>
          <a:xfrm>
            <a:off x="4842036" y="5630049"/>
            <a:ext cx="2988332" cy="738664"/>
          </a:xfrm>
          <a:prstGeom prst="rect">
            <a:avLst/>
          </a:prstGeom>
          <a:noFill/>
        </p:spPr>
        <p:txBody>
          <a:bodyPr wrap="square" rtlCol="0">
            <a:spAutoFit/>
          </a:bodyPr>
          <a:lstStyle/>
          <a:p>
            <a:r>
              <a:rPr lang="en-AU" sz="1400" b="1" dirty="0" smtClean="0">
                <a:solidFill>
                  <a:schemeClr val="bg1"/>
                </a:solidFill>
              </a:rPr>
              <a:t>Frame – A wooden or plastic frame used to contain combs – fits into both brood and honey boxes</a:t>
            </a:r>
            <a:endParaRPr lang="en-AU" sz="1400" b="1" dirty="0">
              <a:solidFill>
                <a:schemeClr val="bg1"/>
              </a:solidFill>
            </a:endParaRPr>
          </a:p>
        </p:txBody>
      </p:sp>
      <p:sp>
        <p:nvSpPr>
          <p:cNvPr id="2" name="TextBox 1"/>
          <p:cNvSpPr txBox="1"/>
          <p:nvPr/>
        </p:nvSpPr>
        <p:spPr>
          <a:xfrm>
            <a:off x="8316416" y="2157684"/>
            <a:ext cx="792088" cy="461665"/>
          </a:xfrm>
          <a:prstGeom prst="rect">
            <a:avLst/>
          </a:prstGeom>
          <a:noFill/>
        </p:spPr>
        <p:txBody>
          <a:bodyPr wrap="square" rtlCol="0">
            <a:spAutoFit/>
          </a:bodyPr>
          <a:lstStyle/>
          <a:p>
            <a:pPr algn="ctr"/>
            <a:r>
              <a:rPr lang="en-AU" sz="1200" b="1" dirty="0" smtClean="0"/>
              <a:t>Brass eyelets</a:t>
            </a:r>
            <a:endParaRPr lang="en-AU" sz="1200" b="1" dirty="0"/>
          </a:p>
        </p:txBody>
      </p:sp>
      <p:cxnSp>
        <p:nvCxnSpPr>
          <p:cNvPr id="8" name="Straight Arrow Connector 7"/>
          <p:cNvCxnSpPr>
            <a:stCxn id="2" idx="1"/>
          </p:cNvCxnSpPr>
          <p:nvPr/>
        </p:nvCxnSpPr>
        <p:spPr>
          <a:xfrm flipH="1">
            <a:off x="7830368" y="2388517"/>
            <a:ext cx="486048" cy="323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2" idx="1"/>
          </p:cNvCxnSpPr>
          <p:nvPr/>
        </p:nvCxnSpPr>
        <p:spPr>
          <a:xfrm flipH="1">
            <a:off x="7884368" y="2388517"/>
            <a:ext cx="432048" cy="68044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2" idx="1"/>
          </p:cNvCxnSpPr>
          <p:nvPr/>
        </p:nvCxnSpPr>
        <p:spPr>
          <a:xfrm flipH="1">
            <a:off x="7956376" y="2388517"/>
            <a:ext cx="360040" cy="13285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2" idx="1"/>
          </p:cNvCxnSpPr>
          <p:nvPr/>
        </p:nvCxnSpPr>
        <p:spPr>
          <a:xfrm flipH="1">
            <a:off x="8036437" y="2388517"/>
            <a:ext cx="279979" cy="1976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359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252699" y="932863"/>
            <a:ext cx="6768752" cy="5040560"/>
          </a:xfrm>
          <a:prstGeom prst="rect">
            <a:avLst/>
          </a:prstGeom>
          <a:noFill/>
        </p:spPr>
      </p:pic>
      <p:sp>
        <p:nvSpPr>
          <p:cNvPr id="3" name="TextBox 2"/>
          <p:cNvSpPr txBox="1"/>
          <p:nvPr/>
        </p:nvSpPr>
        <p:spPr>
          <a:xfrm>
            <a:off x="171455" y="425540"/>
            <a:ext cx="8712968" cy="707886"/>
          </a:xfrm>
          <a:prstGeom prst="rect">
            <a:avLst/>
          </a:prstGeom>
          <a:noFill/>
        </p:spPr>
        <p:txBody>
          <a:bodyPr wrap="square" rtlCol="0">
            <a:spAutoFit/>
          </a:bodyPr>
          <a:lstStyle/>
          <a:p>
            <a:pPr algn="ctr"/>
            <a:r>
              <a:rPr lang="en-AU" sz="4000" dirty="0" smtClean="0"/>
              <a:t>The 3 castes of honey bees</a:t>
            </a:r>
            <a:endParaRPr lang="en-AU" sz="4000" dirty="0"/>
          </a:p>
        </p:txBody>
      </p:sp>
      <p:sp>
        <p:nvSpPr>
          <p:cNvPr id="4" name="TextBox 3"/>
          <p:cNvSpPr txBox="1"/>
          <p:nvPr/>
        </p:nvSpPr>
        <p:spPr>
          <a:xfrm>
            <a:off x="567904" y="4799474"/>
            <a:ext cx="1800200" cy="2031325"/>
          </a:xfrm>
          <a:prstGeom prst="rect">
            <a:avLst/>
          </a:prstGeom>
          <a:noFill/>
        </p:spPr>
        <p:txBody>
          <a:bodyPr wrap="square" rtlCol="0">
            <a:spAutoFit/>
          </a:bodyPr>
          <a:lstStyle/>
          <a:p>
            <a:pPr algn="ctr"/>
            <a:r>
              <a:rPr lang="en-AU" sz="1400" b="1" u="sng" dirty="0" smtClean="0"/>
              <a:t>Worker</a:t>
            </a:r>
            <a:r>
              <a:rPr lang="en-AU" sz="1400" b="1" dirty="0" smtClean="0"/>
              <a:t>  - (98%  - 99% of hive population).</a:t>
            </a:r>
          </a:p>
          <a:p>
            <a:pPr algn="ctr"/>
            <a:r>
              <a:rPr lang="en-AU" sz="1400" b="1" dirty="0" smtClean="0"/>
              <a:t>a non-reproductive female bee. Workers collect nectar, pollen, water and propolis, rear brood and carry out many other activities</a:t>
            </a:r>
            <a:endParaRPr lang="en-AU" sz="1400" b="1" dirty="0"/>
          </a:p>
        </p:txBody>
      </p:sp>
      <p:cxnSp>
        <p:nvCxnSpPr>
          <p:cNvPr id="6" name="Straight Arrow Connector 5"/>
          <p:cNvCxnSpPr/>
          <p:nvPr/>
        </p:nvCxnSpPr>
        <p:spPr>
          <a:xfrm>
            <a:off x="1979712" y="42210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V="1">
            <a:off x="1468004" y="4079394"/>
            <a:ext cx="540060"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3495576" y="4984493"/>
            <a:ext cx="1512168" cy="1815882"/>
          </a:xfrm>
          <a:prstGeom prst="rect">
            <a:avLst/>
          </a:prstGeom>
          <a:noFill/>
        </p:spPr>
        <p:txBody>
          <a:bodyPr wrap="square" rtlCol="0">
            <a:spAutoFit/>
          </a:bodyPr>
          <a:lstStyle/>
          <a:p>
            <a:pPr algn="ctr"/>
            <a:r>
              <a:rPr lang="en-AU" sz="1400" b="1" u="sng" dirty="0" smtClean="0"/>
              <a:t>Drone </a:t>
            </a:r>
            <a:r>
              <a:rPr lang="en-AU" sz="1400" b="1" dirty="0" smtClean="0"/>
              <a:t>–( 1%-2% of </a:t>
            </a:r>
            <a:r>
              <a:rPr lang="en-AU" sz="1400" b="1" dirty="0"/>
              <a:t>hive </a:t>
            </a:r>
            <a:r>
              <a:rPr lang="en-AU" sz="1400" b="1" dirty="0" smtClean="0"/>
              <a:t>population). The male bee. It is large, has a square-ended body, very large eyes and NO sting</a:t>
            </a:r>
            <a:endParaRPr lang="en-AU" sz="1400" b="1" dirty="0"/>
          </a:p>
        </p:txBody>
      </p:sp>
      <p:cxnSp>
        <p:nvCxnSpPr>
          <p:cNvPr id="13" name="Straight Arrow Connector 12"/>
          <p:cNvCxnSpPr/>
          <p:nvPr/>
        </p:nvCxnSpPr>
        <p:spPr>
          <a:xfrm flipV="1">
            <a:off x="3977934" y="4653136"/>
            <a:ext cx="126014" cy="3600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5364088" y="5569242"/>
            <a:ext cx="2808312" cy="1169551"/>
          </a:xfrm>
          <a:prstGeom prst="rect">
            <a:avLst/>
          </a:prstGeom>
          <a:noFill/>
        </p:spPr>
        <p:txBody>
          <a:bodyPr wrap="square" rtlCol="0">
            <a:spAutoFit/>
          </a:bodyPr>
          <a:lstStyle/>
          <a:p>
            <a:pPr algn="ctr"/>
            <a:r>
              <a:rPr lang="en-AU" sz="1400" b="1" u="sng" dirty="0" smtClean="0"/>
              <a:t>Queen </a:t>
            </a:r>
            <a:r>
              <a:rPr lang="en-AU" sz="1400" b="1" dirty="0" smtClean="0"/>
              <a:t>– (1 per Hive)</a:t>
            </a:r>
          </a:p>
          <a:p>
            <a:pPr algn="ctr"/>
            <a:r>
              <a:rPr lang="en-AU" sz="1400" b="1" dirty="0" smtClean="0"/>
              <a:t>The only reproductive female in the colony and mother to all bees in the hive. There is usually only one queen per hive.</a:t>
            </a:r>
            <a:endParaRPr lang="en-AU" sz="1400" b="1" dirty="0"/>
          </a:p>
        </p:txBody>
      </p:sp>
      <p:cxnSp>
        <p:nvCxnSpPr>
          <p:cNvPr id="17" name="Straight Arrow Connector 16"/>
          <p:cNvCxnSpPr/>
          <p:nvPr/>
        </p:nvCxnSpPr>
        <p:spPr>
          <a:xfrm flipH="1" flipV="1">
            <a:off x="6084168" y="5157192"/>
            <a:ext cx="288032" cy="5040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46044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0" y="1587044"/>
            <a:ext cx="3288364" cy="49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018" y="1512079"/>
            <a:ext cx="549998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188640"/>
            <a:ext cx="8928992" cy="954107"/>
          </a:xfrm>
          <a:prstGeom prst="rect">
            <a:avLst/>
          </a:prstGeom>
          <a:noFill/>
        </p:spPr>
        <p:txBody>
          <a:bodyPr wrap="square" rtlCol="0">
            <a:spAutoFit/>
          </a:bodyPr>
          <a:lstStyle/>
          <a:p>
            <a:pPr algn="ctr"/>
            <a:r>
              <a:rPr lang="en-AU" sz="2800" b="1" dirty="0" smtClean="0"/>
              <a:t>Bee hive components  -  </a:t>
            </a:r>
          </a:p>
          <a:p>
            <a:pPr algn="ctr"/>
            <a:r>
              <a:rPr lang="en-AU" sz="2800" b="1" dirty="0" smtClean="0"/>
              <a:t>completed frames being placed into brood box</a:t>
            </a:r>
            <a:endParaRPr lang="en-AU" sz="2800" b="1" dirty="0"/>
          </a:p>
        </p:txBody>
      </p:sp>
      <p:sp>
        <p:nvSpPr>
          <p:cNvPr id="3" name="TextBox 2"/>
          <p:cNvSpPr txBox="1"/>
          <p:nvPr/>
        </p:nvSpPr>
        <p:spPr>
          <a:xfrm>
            <a:off x="4903290" y="1142747"/>
            <a:ext cx="3024336" cy="369332"/>
          </a:xfrm>
          <a:prstGeom prst="rect">
            <a:avLst/>
          </a:prstGeom>
          <a:noFill/>
        </p:spPr>
        <p:txBody>
          <a:bodyPr wrap="square" rtlCol="0">
            <a:spAutoFit/>
          </a:bodyPr>
          <a:lstStyle/>
          <a:p>
            <a:r>
              <a:rPr lang="en-AU" b="1" dirty="0" smtClean="0"/>
              <a:t>10 frames in a brood box</a:t>
            </a:r>
            <a:endParaRPr lang="en-AU" b="1" dirty="0"/>
          </a:p>
        </p:txBody>
      </p:sp>
      <p:cxnSp>
        <p:nvCxnSpPr>
          <p:cNvPr id="5" name="Straight Arrow Connector 4"/>
          <p:cNvCxnSpPr/>
          <p:nvPr/>
        </p:nvCxnSpPr>
        <p:spPr>
          <a:xfrm>
            <a:off x="6203292" y="1512079"/>
            <a:ext cx="312924" cy="14308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3586867" y="5616535"/>
            <a:ext cx="5328592" cy="1231106"/>
          </a:xfrm>
          <a:prstGeom prst="rect">
            <a:avLst/>
          </a:prstGeom>
          <a:noFill/>
        </p:spPr>
        <p:txBody>
          <a:bodyPr wrap="square" rtlCol="0">
            <a:spAutoFit/>
          </a:bodyPr>
          <a:lstStyle/>
          <a:p>
            <a:pPr algn="ctr"/>
            <a:r>
              <a:rPr lang="en-AU" sz="1400" b="1" dirty="0" smtClean="0"/>
              <a:t>Many apiarist prefer to run only 9 frames in the brood box to lessen the chance of damaging the queen during inspections and in </a:t>
            </a:r>
            <a:r>
              <a:rPr lang="en-AU" sz="1400" b="1" dirty="0"/>
              <a:t>honey supers so the bees are able to build out the </a:t>
            </a:r>
            <a:r>
              <a:rPr lang="en-AU" sz="1400" b="1" dirty="0" smtClean="0"/>
              <a:t>comb </a:t>
            </a:r>
            <a:r>
              <a:rPr lang="en-AU" sz="1400" b="1" dirty="0"/>
              <a:t>further which in turns makes for easier uncapping.</a:t>
            </a:r>
            <a:r>
              <a:rPr lang="en-AU" b="1" dirty="0"/>
              <a:t/>
            </a:r>
            <a:br>
              <a:rPr lang="en-AU" b="1" dirty="0"/>
            </a:br>
            <a:endParaRPr lang="en-AU" b="1" dirty="0"/>
          </a:p>
        </p:txBody>
      </p:sp>
      <p:sp>
        <p:nvSpPr>
          <p:cNvPr id="4" name="TextBox 3"/>
          <p:cNvSpPr txBox="1"/>
          <p:nvPr/>
        </p:nvSpPr>
        <p:spPr>
          <a:xfrm>
            <a:off x="6012160" y="4365104"/>
            <a:ext cx="1224136" cy="276999"/>
          </a:xfrm>
          <a:prstGeom prst="rect">
            <a:avLst/>
          </a:prstGeom>
          <a:noFill/>
        </p:spPr>
        <p:txBody>
          <a:bodyPr wrap="square" rtlCol="0">
            <a:spAutoFit/>
          </a:bodyPr>
          <a:lstStyle/>
          <a:p>
            <a:pPr algn="ctr"/>
            <a:r>
              <a:rPr lang="en-AU" sz="1200" b="1" dirty="0" smtClean="0"/>
              <a:t>Brood Box</a:t>
            </a:r>
            <a:endParaRPr lang="en-AU" sz="1200" b="1" dirty="0"/>
          </a:p>
        </p:txBody>
      </p:sp>
      <p:sp>
        <p:nvSpPr>
          <p:cNvPr id="7" name="TextBox 6"/>
          <p:cNvSpPr txBox="1"/>
          <p:nvPr/>
        </p:nvSpPr>
        <p:spPr>
          <a:xfrm>
            <a:off x="6012160" y="5013175"/>
            <a:ext cx="1440160" cy="276999"/>
          </a:xfrm>
          <a:prstGeom prst="rect">
            <a:avLst/>
          </a:prstGeom>
          <a:noFill/>
        </p:spPr>
        <p:txBody>
          <a:bodyPr wrap="square" rtlCol="0">
            <a:spAutoFit/>
          </a:bodyPr>
          <a:lstStyle/>
          <a:p>
            <a:pPr algn="ctr"/>
            <a:r>
              <a:rPr lang="en-AU" sz="1200" b="1" dirty="0" smtClean="0"/>
              <a:t>Bottom Board</a:t>
            </a:r>
            <a:endParaRPr lang="en-AU" sz="1200" b="1" dirty="0"/>
          </a:p>
        </p:txBody>
      </p:sp>
    </p:spTree>
    <p:extLst>
      <p:ext uri="{BB962C8B-B14F-4D97-AF65-F5344CB8AC3E}">
        <p14:creationId xmlns:p14="http://schemas.microsoft.com/office/powerpoint/2010/main" val="719199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628800"/>
            <a:ext cx="4064000" cy="508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504" y="116632"/>
            <a:ext cx="8856984" cy="954107"/>
          </a:xfrm>
          <a:prstGeom prst="rect">
            <a:avLst/>
          </a:prstGeom>
          <a:noFill/>
        </p:spPr>
        <p:txBody>
          <a:bodyPr wrap="square" rtlCol="0">
            <a:spAutoFit/>
          </a:bodyPr>
          <a:lstStyle/>
          <a:p>
            <a:pPr algn="ctr"/>
            <a:r>
              <a:rPr lang="en-AU" sz="2800" b="1" dirty="0" smtClean="0"/>
              <a:t>Bee hive components  -</a:t>
            </a:r>
          </a:p>
          <a:p>
            <a:pPr algn="ctr"/>
            <a:r>
              <a:rPr lang="en-AU" sz="2800" b="1" dirty="0" smtClean="0"/>
              <a:t>Queen excluder in place above brood box</a:t>
            </a:r>
            <a:endParaRPr lang="en-AU" sz="2800" b="1" dirty="0"/>
          </a:p>
        </p:txBody>
      </p:sp>
      <p:sp>
        <p:nvSpPr>
          <p:cNvPr id="4" name="TextBox 3"/>
          <p:cNvSpPr txBox="1"/>
          <p:nvPr/>
        </p:nvSpPr>
        <p:spPr>
          <a:xfrm>
            <a:off x="539552" y="2276872"/>
            <a:ext cx="1800200" cy="369332"/>
          </a:xfrm>
          <a:prstGeom prst="rect">
            <a:avLst/>
          </a:prstGeom>
          <a:noFill/>
        </p:spPr>
        <p:txBody>
          <a:bodyPr wrap="square" rtlCol="0">
            <a:spAutoFit/>
          </a:bodyPr>
          <a:lstStyle/>
          <a:p>
            <a:r>
              <a:rPr lang="en-AU" b="1" dirty="0" smtClean="0"/>
              <a:t>Queen excluder</a:t>
            </a:r>
            <a:endParaRPr lang="en-AU" b="1" dirty="0"/>
          </a:p>
        </p:txBody>
      </p:sp>
      <p:cxnSp>
        <p:nvCxnSpPr>
          <p:cNvPr id="6" name="Straight Arrow Connector 5"/>
          <p:cNvCxnSpPr/>
          <p:nvPr/>
        </p:nvCxnSpPr>
        <p:spPr>
          <a:xfrm>
            <a:off x="2195736" y="2461538"/>
            <a:ext cx="8640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3042651" y="5517232"/>
            <a:ext cx="3528392" cy="1046440"/>
          </a:xfrm>
          <a:prstGeom prst="rect">
            <a:avLst/>
          </a:prstGeom>
          <a:noFill/>
        </p:spPr>
        <p:txBody>
          <a:bodyPr wrap="square" rtlCol="0">
            <a:spAutoFit/>
          </a:bodyPr>
          <a:lstStyle/>
          <a:p>
            <a:pPr algn="ctr"/>
            <a:r>
              <a:rPr lang="en-AU" sz="1400" b="1" dirty="0" smtClean="0">
                <a:solidFill>
                  <a:schemeClr val="bg1"/>
                </a:solidFill>
              </a:rPr>
              <a:t>Queen Excluder</a:t>
            </a:r>
          </a:p>
          <a:p>
            <a:pPr algn="ctr"/>
            <a:r>
              <a:rPr lang="en-AU" sz="1200" b="1" dirty="0" smtClean="0">
                <a:solidFill>
                  <a:schemeClr val="bg1"/>
                </a:solidFill>
              </a:rPr>
              <a:t>A perforated sheet of zinc, or plastic, or a wire screen placed between the brood chamber and super to prevent the queen having access to the super whilst allowing workers free access</a:t>
            </a:r>
            <a:endParaRPr lang="en-AU" sz="1200" b="1" dirty="0">
              <a:solidFill>
                <a:schemeClr val="bg1"/>
              </a:solidFill>
            </a:endParaRPr>
          </a:p>
        </p:txBody>
      </p:sp>
    </p:spTree>
    <p:extLst>
      <p:ext uri="{BB962C8B-B14F-4D97-AF65-F5344CB8AC3E}">
        <p14:creationId xmlns:p14="http://schemas.microsoft.com/office/powerpoint/2010/main" val="1007277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412776"/>
            <a:ext cx="3554495" cy="53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16632"/>
            <a:ext cx="8712968" cy="954107"/>
          </a:xfrm>
          <a:prstGeom prst="rect">
            <a:avLst/>
          </a:prstGeom>
          <a:noFill/>
        </p:spPr>
        <p:txBody>
          <a:bodyPr wrap="square" rtlCol="0">
            <a:spAutoFit/>
          </a:bodyPr>
          <a:lstStyle/>
          <a:p>
            <a:pPr algn="ctr"/>
            <a:r>
              <a:rPr lang="en-AU" sz="2800" b="1" dirty="0" smtClean="0"/>
              <a:t>Bee hive components  -</a:t>
            </a:r>
          </a:p>
          <a:p>
            <a:pPr algn="ctr"/>
            <a:r>
              <a:rPr lang="en-AU" sz="2800" b="1" dirty="0" smtClean="0"/>
              <a:t>Honey super (box) with 9 frames above brood box</a:t>
            </a:r>
            <a:endParaRPr lang="en-AU" sz="2800" b="1" dirty="0"/>
          </a:p>
        </p:txBody>
      </p:sp>
      <p:sp>
        <p:nvSpPr>
          <p:cNvPr id="3" name="TextBox 2"/>
          <p:cNvSpPr txBox="1"/>
          <p:nvPr/>
        </p:nvSpPr>
        <p:spPr>
          <a:xfrm>
            <a:off x="7020272" y="5517232"/>
            <a:ext cx="1944216" cy="369332"/>
          </a:xfrm>
          <a:prstGeom prst="rect">
            <a:avLst/>
          </a:prstGeom>
          <a:noFill/>
        </p:spPr>
        <p:txBody>
          <a:bodyPr wrap="square" rtlCol="0">
            <a:spAutoFit/>
          </a:bodyPr>
          <a:lstStyle/>
          <a:p>
            <a:r>
              <a:rPr lang="en-AU" b="1" dirty="0" smtClean="0"/>
              <a:t>Bottom board</a:t>
            </a:r>
            <a:endParaRPr lang="en-AU" b="1" dirty="0"/>
          </a:p>
        </p:txBody>
      </p:sp>
      <p:cxnSp>
        <p:nvCxnSpPr>
          <p:cNvPr id="5" name="Straight Arrow Connector 4"/>
          <p:cNvCxnSpPr/>
          <p:nvPr/>
        </p:nvCxnSpPr>
        <p:spPr>
          <a:xfrm flipH="1" flipV="1">
            <a:off x="5148064" y="5517232"/>
            <a:ext cx="1872208"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6732240" y="4365104"/>
            <a:ext cx="1944216" cy="369332"/>
          </a:xfrm>
          <a:prstGeom prst="rect">
            <a:avLst/>
          </a:prstGeom>
          <a:noFill/>
        </p:spPr>
        <p:txBody>
          <a:bodyPr wrap="square" rtlCol="0">
            <a:spAutoFit/>
          </a:bodyPr>
          <a:lstStyle/>
          <a:p>
            <a:r>
              <a:rPr lang="en-AU" b="1" dirty="0" smtClean="0"/>
              <a:t>Brood Box</a:t>
            </a:r>
            <a:endParaRPr lang="en-AU" b="1" dirty="0"/>
          </a:p>
        </p:txBody>
      </p:sp>
      <p:cxnSp>
        <p:nvCxnSpPr>
          <p:cNvPr id="8" name="Straight Arrow Connector 7"/>
          <p:cNvCxnSpPr>
            <a:stCxn id="6" idx="1"/>
          </p:cNvCxnSpPr>
          <p:nvPr/>
        </p:nvCxnSpPr>
        <p:spPr>
          <a:xfrm flipH="1">
            <a:off x="5148064" y="4549770"/>
            <a:ext cx="1584176" cy="1846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6516216" y="3861048"/>
            <a:ext cx="2448272" cy="369332"/>
          </a:xfrm>
          <a:prstGeom prst="rect">
            <a:avLst/>
          </a:prstGeom>
          <a:noFill/>
        </p:spPr>
        <p:txBody>
          <a:bodyPr wrap="square" rtlCol="0">
            <a:spAutoFit/>
          </a:bodyPr>
          <a:lstStyle/>
          <a:p>
            <a:r>
              <a:rPr lang="en-AU" b="1" dirty="0" smtClean="0"/>
              <a:t>Queen excluder</a:t>
            </a:r>
            <a:endParaRPr lang="en-AU" b="1" dirty="0"/>
          </a:p>
        </p:txBody>
      </p:sp>
      <p:cxnSp>
        <p:nvCxnSpPr>
          <p:cNvPr id="11" name="Straight Arrow Connector 10"/>
          <p:cNvCxnSpPr>
            <a:stCxn id="9" idx="1"/>
          </p:cNvCxnSpPr>
          <p:nvPr/>
        </p:nvCxnSpPr>
        <p:spPr>
          <a:xfrm flipH="1">
            <a:off x="5652120" y="4045714"/>
            <a:ext cx="864096" cy="923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6732240" y="2996952"/>
            <a:ext cx="2232248" cy="646331"/>
          </a:xfrm>
          <a:prstGeom prst="rect">
            <a:avLst/>
          </a:prstGeom>
          <a:noFill/>
        </p:spPr>
        <p:txBody>
          <a:bodyPr wrap="square" rtlCol="0">
            <a:spAutoFit/>
          </a:bodyPr>
          <a:lstStyle/>
          <a:p>
            <a:r>
              <a:rPr lang="en-AU" b="1" dirty="0" smtClean="0"/>
              <a:t>Honey Super –</a:t>
            </a:r>
          </a:p>
          <a:p>
            <a:r>
              <a:rPr lang="en-AU" b="1" dirty="0"/>
              <a:t> </a:t>
            </a:r>
            <a:r>
              <a:rPr lang="en-AU" b="1" dirty="0" smtClean="0"/>
              <a:t>   9 Frames</a:t>
            </a:r>
            <a:endParaRPr lang="en-AU" b="1" dirty="0"/>
          </a:p>
        </p:txBody>
      </p:sp>
      <p:cxnSp>
        <p:nvCxnSpPr>
          <p:cNvPr id="15" name="Straight Arrow Connector 14"/>
          <p:cNvCxnSpPr/>
          <p:nvPr/>
        </p:nvCxnSpPr>
        <p:spPr>
          <a:xfrm flipH="1">
            <a:off x="5652120" y="3181618"/>
            <a:ext cx="10801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395536" y="2708920"/>
            <a:ext cx="1584176" cy="1015663"/>
          </a:xfrm>
          <a:prstGeom prst="rect">
            <a:avLst/>
          </a:prstGeom>
          <a:noFill/>
        </p:spPr>
        <p:txBody>
          <a:bodyPr wrap="square" rtlCol="0">
            <a:spAutoFit/>
          </a:bodyPr>
          <a:lstStyle/>
          <a:p>
            <a:pPr algn="ctr"/>
            <a:r>
              <a:rPr lang="en-AU" sz="1200" b="1" u="sng" dirty="0" smtClean="0"/>
              <a:t>Honey Super</a:t>
            </a:r>
          </a:p>
          <a:p>
            <a:pPr algn="ctr"/>
            <a:r>
              <a:rPr lang="en-AU" sz="1200" b="1" dirty="0" smtClean="0"/>
              <a:t>The top box above the queen excluder where the bees store capped honey</a:t>
            </a:r>
            <a:endParaRPr lang="en-AU" sz="1200" b="1" dirty="0"/>
          </a:p>
        </p:txBody>
      </p:sp>
      <p:cxnSp>
        <p:nvCxnSpPr>
          <p:cNvPr id="10" name="Straight Arrow Connector 9"/>
          <p:cNvCxnSpPr/>
          <p:nvPr/>
        </p:nvCxnSpPr>
        <p:spPr>
          <a:xfrm>
            <a:off x="1979712" y="3216751"/>
            <a:ext cx="122413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a:off x="431540" y="4761909"/>
            <a:ext cx="1872208" cy="1015663"/>
          </a:xfrm>
          <a:prstGeom prst="rect">
            <a:avLst/>
          </a:prstGeom>
          <a:noFill/>
        </p:spPr>
        <p:txBody>
          <a:bodyPr wrap="square" rtlCol="0">
            <a:spAutoFit/>
          </a:bodyPr>
          <a:lstStyle/>
          <a:p>
            <a:pPr algn="ctr"/>
            <a:r>
              <a:rPr lang="en-AU" sz="1200" b="1" u="sng" dirty="0" smtClean="0"/>
              <a:t>Brood Box</a:t>
            </a:r>
          </a:p>
          <a:p>
            <a:pPr algn="ctr"/>
            <a:r>
              <a:rPr lang="en-AU" sz="1200" b="1" dirty="0" smtClean="0"/>
              <a:t>Where the queen lays eggs, the brood </a:t>
            </a:r>
            <a:r>
              <a:rPr lang="en-AU" sz="1200" b="1" dirty="0"/>
              <a:t>a</a:t>
            </a:r>
            <a:r>
              <a:rPr lang="en-AU" sz="1200" b="1" dirty="0" smtClean="0"/>
              <a:t>re raised and honey and pollen are stored to feed the brood</a:t>
            </a:r>
            <a:endParaRPr lang="en-AU" sz="1200" b="1" dirty="0"/>
          </a:p>
        </p:txBody>
      </p:sp>
      <p:cxnSp>
        <p:nvCxnSpPr>
          <p:cNvPr id="16" name="Straight Arrow Connector 15"/>
          <p:cNvCxnSpPr>
            <a:stCxn id="12" idx="3"/>
          </p:cNvCxnSpPr>
          <p:nvPr/>
        </p:nvCxnSpPr>
        <p:spPr>
          <a:xfrm flipV="1">
            <a:off x="2303748" y="5269740"/>
            <a:ext cx="1080120"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431540" y="3737737"/>
            <a:ext cx="1800200" cy="830997"/>
          </a:xfrm>
          <a:prstGeom prst="rect">
            <a:avLst/>
          </a:prstGeom>
          <a:noFill/>
        </p:spPr>
        <p:txBody>
          <a:bodyPr wrap="square" rtlCol="0">
            <a:spAutoFit/>
          </a:bodyPr>
          <a:lstStyle/>
          <a:p>
            <a:pPr algn="ctr"/>
            <a:r>
              <a:rPr lang="en-AU" sz="1200" b="1" u="sng" dirty="0" smtClean="0"/>
              <a:t>Queen Excluder</a:t>
            </a:r>
          </a:p>
          <a:p>
            <a:pPr algn="ctr"/>
            <a:r>
              <a:rPr lang="en-AU" sz="1200" b="1" dirty="0" smtClean="0"/>
              <a:t>Prevents the Queen and drone from going higher in the hive</a:t>
            </a:r>
            <a:endParaRPr lang="en-AU" sz="1200" b="1" dirty="0"/>
          </a:p>
        </p:txBody>
      </p:sp>
      <p:cxnSp>
        <p:nvCxnSpPr>
          <p:cNvPr id="19" name="Straight Arrow Connector 18"/>
          <p:cNvCxnSpPr/>
          <p:nvPr/>
        </p:nvCxnSpPr>
        <p:spPr>
          <a:xfrm>
            <a:off x="2303748" y="4091880"/>
            <a:ext cx="1080120" cy="2732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467544" y="5886564"/>
            <a:ext cx="2232248" cy="830997"/>
          </a:xfrm>
          <a:prstGeom prst="rect">
            <a:avLst/>
          </a:prstGeom>
          <a:noFill/>
        </p:spPr>
        <p:txBody>
          <a:bodyPr wrap="square" rtlCol="0">
            <a:spAutoFit/>
          </a:bodyPr>
          <a:lstStyle/>
          <a:p>
            <a:pPr algn="ctr"/>
            <a:r>
              <a:rPr lang="en-AU" sz="1200" b="1" u="sng" dirty="0" smtClean="0"/>
              <a:t>Bottom Board</a:t>
            </a:r>
          </a:p>
          <a:p>
            <a:pPr algn="ctr"/>
            <a:r>
              <a:rPr lang="en-AU" sz="1200" b="1" dirty="0" smtClean="0"/>
              <a:t>Allows worker bees access to the hive and often contains SHB traps</a:t>
            </a:r>
            <a:endParaRPr lang="en-AU" sz="1200" b="1" dirty="0"/>
          </a:p>
        </p:txBody>
      </p:sp>
      <p:cxnSp>
        <p:nvCxnSpPr>
          <p:cNvPr id="22" name="Straight Arrow Connector 21"/>
          <p:cNvCxnSpPr/>
          <p:nvPr/>
        </p:nvCxnSpPr>
        <p:spPr>
          <a:xfrm flipV="1">
            <a:off x="2339752" y="5517232"/>
            <a:ext cx="1800200" cy="5760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47881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32"/>
            <a:ext cx="8784976" cy="954107"/>
          </a:xfrm>
          <a:prstGeom prst="rect">
            <a:avLst/>
          </a:prstGeom>
          <a:noFill/>
        </p:spPr>
        <p:txBody>
          <a:bodyPr wrap="square" rtlCol="0">
            <a:spAutoFit/>
          </a:bodyPr>
          <a:lstStyle/>
          <a:p>
            <a:pPr algn="ctr"/>
            <a:r>
              <a:rPr lang="en-AU" sz="2800" b="1" dirty="0" smtClean="0"/>
              <a:t>Bee hive components  -</a:t>
            </a:r>
          </a:p>
          <a:p>
            <a:pPr algn="ctr"/>
            <a:r>
              <a:rPr lang="en-AU" sz="2800" b="1" dirty="0" smtClean="0"/>
              <a:t>Lid with vents</a:t>
            </a:r>
            <a:endParaRPr lang="en-AU" sz="2800" b="1"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137" y="1277155"/>
            <a:ext cx="3308871" cy="496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286871"/>
            <a:ext cx="3302395" cy="495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4149080"/>
            <a:ext cx="792088" cy="369332"/>
          </a:xfrm>
          <a:prstGeom prst="rect">
            <a:avLst/>
          </a:prstGeom>
          <a:noFill/>
        </p:spPr>
        <p:txBody>
          <a:bodyPr wrap="square" rtlCol="0">
            <a:spAutoFit/>
          </a:bodyPr>
          <a:lstStyle/>
          <a:p>
            <a:r>
              <a:rPr lang="en-AU" b="1" dirty="0" smtClean="0"/>
              <a:t>Vents</a:t>
            </a:r>
            <a:endParaRPr lang="en-AU" b="1" dirty="0"/>
          </a:p>
        </p:txBody>
      </p:sp>
      <p:cxnSp>
        <p:nvCxnSpPr>
          <p:cNvPr id="5" name="Straight Arrow Connector 4"/>
          <p:cNvCxnSpPr>
            <a:stCxn id="3" idx="3"/>
          </p:cNvCxnSpPr>
          <p:nvPr/>
        </p:nvCxnSpPr>
        <p:spPr>
          <a:xfrm>
            <a:off x="1043608" y="4333746"/>
            <a:ext cx="1368152" cy="5354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a:stCxn id="3" idx="3"/>
          </p:cNvCxnSpPr>
          <p:nvPr/>
        </p:nvCxnSpPr>
        <p:spPr>
          <a:xfrm>
            <a:off x="1043608" y="4333746"/>
            <a:ext cx="2376264" cy="6434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1043608" y="2492896"/>
            <a:ext cx="1512168" cy="1840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p:cNvCxnSpPr>
          <p:nvPr/>
        </p:nvCxnSpPr>
        <p:spPr>
          <a:xfrm flipV="1">
            <a:off x="1043608" y="2492896"/>
            <a:ext cx="2160240" cy="18408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2555776" y="6381328"/>
            <a:ext cx="4680520" cy="369332"/>
          </a:xfrm>
          <a:prstGeom prst="rect">
            <a:avLst/>
          </a:prstGeom>
          <a:noFill/>
        </p:spPr>
        <p:txBody>
          <a:bodyPr wrap="square" rtlCol="0">
            <a:spAutoFit/>
          </a:bodyPr>
          <a:lstStyle/>
          <a:p>
            <a:pPr algn="ctr"/>
            <a:r>
              <a:rPr lang="en-AU" b="1" dirty="0" smtClean="0">
                <a:solidFill>
                  <a:srgbClr val="FF00FF"/>
                </a:solidFill>
              </a:rPr>
              <a:t>The inside of the lid should also be painted</a:t>
            </a:r>
            <a:endParaRPr lang="en-AU" b="1" dirty="0">
              <a:solidFill>
                <a:srgbClr val="FF00FF"/>
              </a:solidFill>
            </a:endParaRPr>
          </a:p>
        </p:txBody>
      </p:sp>
      <p:cxnSp>
        <p:nvCxnSpPr>
          <p:cNvPr id="8" name="Straight Arrow Connector 7"/>
          <p:cNvCxnSpPr>
            <a:stCxn id="4" idx="0"/>
          </p:cNvCxnSpPr>
          <p:nvPr/>
        </p:nvCxnSpPr>
        <p:spPr>
          <a:xfrm flipH="1" flipV="1">
            <a:off x="2989572" y="3763666"/>
            <a:ext cx="1906464" cy="26176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06538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752" y="1070739"/>
            <a:ext cx="3554495" cy="53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16632"/>
            <a:ext cx="8640960" cy="954107"/>
          </a:xfrm>
          <a:prstGeom prst="rect">
            <a:avLst/>
          </a:prstGeom>
          <a:noFill/>
        </p:spPr>
        <p:txBody>
          <a:bodyPr wrap="square" rtlCol="0">
            <a:spAutoFit/>
          </a:bodyPr>
          <a:lstStyle/>
          <a:p>
            <a:pPr algn="ctr"/>
            <a:r>
              <a:rPr lang="en-AU" sz="2800" b="1" dirty="0" smtClean="0"/>
              <a:t>Bee hive components  -</a:t>
            </a:r>
          </a:p>
          <a:p>
            <a:pPr algn="ctr"/>
            <a:r>
              <a:rPr lang="en-AU" sz="2800" b="1" dirty="0" smtClean="0"/>
              <a:t>Assembled hive</a:t>
            </a:r>
            <a:endParaRPr lang="en-AU" sz="2800" b="1" dirty="0"/>
          </a:p>
        </p:txBody>
      </p:sp>
      <p:sp>
        <p:nvSpPr>
          <p:cNvPr id="3" name="TextBox 2"/>
          <p:cNvSpPr txBox="1"/>
          <p:nvPr/>
        </p:nvSpPr>
        <p:spPr>
          <a:xfrm>
            <a:off x="6732240" y="3717032"/>
            <a:ext cx="2160240" cy="369332"/>
          </a:xfrm>
          <a:prstGeom prst="rect">
            <a:avLst/>
          </a:prstGeom>
          <a:noFill/>
        </p:spPr>
        <p:txBody>
          <a:bodyPr wrap="square" rtlCol="0">
            <a:spAutoFit/>
          </a:bodyPr>
          <a:lstStyle/>
          <a:p>
            <a:r>
              <a:rPr lang="en-AU" b="1" dirty="0" smtClean="0"/>
              <a:t>Completed Hive</a:t>
            </a:r>
            <a:endParaRPr lang="en-AU" b="1" dirty="0"/>
          </a:p>
        </p:txBody>
      </p:sp>
      <p:sp>
        <p:nvSpPr>
          <p:cNvPr id="4" name="TextBox 3"/>
          <p:cNvSpPr txBox="1"/>
          <p:nvPr/>
        </p:nvSpPr>
        <p:spPr>
          <a:xfrm>
            <a:off x="6732240" y="4086364"/>
            <a:ext cx="2088232" cy="830997"/>
          </a:xfrm>
          <a:prstGeom prst="rect">
            <a:avLst/>
          </a:prstGeom>
          <a:noFill/>
        </p:spPr>
        <p:txBody>
          <a:bodyPr wrap="square" rtlCol="0">
            <a:spAutoFit/>
          </a:bodyPr>
          <a:lstStyle/>
          <a:p>
            <a:r>
              <a:rPr lang="en-AU" sz="1200" b="1" dirty="0" smtClean="0"/>
              <a:t>Hive _ a man made domicile or container in which a colony of bees has been established. </a:t>
            </a:r>
            <a:endParaRPr lang="en-AU" sz="1200" b="1" dirty="0"/>
          </a:p>
        </p:txBody>
      </p:sp>
    </p:spTree>
    <p:extLst>
      <p:ext uri="{BB962C8B-B14F-4D97-AF65-F5344CB8AC3E}">
        <p14:creationId xmlns:p14="http://schemas.microsoft.com/office/powerpoint/2010/main" val="2799448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RUWGBcZGRgYGBgXGBwXFxwYFxcYGBcaHCggHBolHRcXIjEhJSkrLi4vFx8zODMsNygtLiwBCgoKDg0OFxAQGCwcHCQsLCwsLCwsLCwsLCwsLCwsLCwsLCwsLCwsLCwsLCwsLCwsLCwsLCwsLCwsLCwsLCwsLP/AABEIAMIBAwMBIgACEQEDEQH/xAAcAAABBQEBAQAAAAAAAAAAAAADAAIEBQYBBwj/xABBEAABAgMFBQUFBwQBAwUAAAABAhEAAyEEEjFBUQVhcYGRBiKhwfATMlKx0QcjQmJy4fEUM5KiglPC0hUWc5Oy/8QAGAEBAQEBAQAAAAAAAAAAAAAAAQACAwT/xAAlEQEBAQABAwMDBQAAAAAAAAAAARECEiExA0FREyJhBBQyofD/2gAMAwEAAhEDEQA/APDoUdhNEiaCKSGB9Aw6RgXLCOSFByDnABAoiiu8D6pHAbuA3F47KN1TK3tzhloUbz4GBGTl1jslsy0DaFCRfbABhrEuzTio+6ObkHkYj2WagCqXPgRpuh8u1lPugAAuxr4nyaAYlJsyQLpS15mOnAsT/MIyjVwEhqNQK8nhki81+8liagtTHAHnhWD2cILBAJYuK0xzcCBAJlpDMoDMO1Ohhi7MpwQXbqxz4RdyOylonKeXJnKJDulBCK5XmujrF9s/7KLWsPMuSjRr6wqnBAV0pGsTATLKoA0z68Gh9lKnr0rjo0elWn7JbQhDy7QiYfhUky2P5S5fm0ZTa+xLTZVPOkrQH99nR/ml08nisoVFpnF6UAz38IgFWmOsTJqLz0fFj5cIhuOnGCGBPHQa4QlprrwrCRjGiKlQej/PnBp0sEClTWlcYYRQ5PSLbYcsF1XSVBheBFAaUGZ44xy58umaYphLZicD8x/MTbDKZQKTVsHau7jpWLnaaZUs99DkuwqDopmNMM8Izk0UA8Maaxnhz+pPhWYvNoy1qvTPZAoly2vJDAFRpeyJDvTnFJLN3xx9Vi0tntUSrpSReABLg0xalA7YvkRrFPVuEPp+BTvalJyoXwcVhTZrl2HSnTKOpl3vriCYSUAEYKGBGHH+Y6dgZLUaNlUDJ46VKfAsGpWDqAcsGc0+kGvFVKYs/qsZ38IBcu+ttAKgPhq0NtI7oJDHAM2HKHrerCpOO6OLFGNRXCrQpEMzjHYL/Rq0+UKHsgEiOgQUWcwREhWh6iLW8AlynNSw1Z4J7CvdL7zTLSJkuz1DsMmoeEaHZfY+1zgCizTGfFSfZp4utgR1i05GSl2NSjSpiSjZpYv4R6bYPsutCqzZsmV+kFZ6C6PGNFYfsysqKzFzZu5whPRIvf7Q5azvGPEEWM50GhYfOrRKs3Z+fNIEqSuZvQkqFd6Xj6FsXZexyiCizSnGBUm+r/JbmLcaZRrpHVHgdg+zC3TMZQlDWYpI8ElSvCNFYPsZNPbWoNmmWh/91H/tj1OdOAN293sWFS3WnOIVr2wlAe6riSlIbOrtGulnrZ3Z/wBl+z5XvIXOOsxfPBF2NLs/Y1mkf2ZEqXvShIP+TPFeO2Ni/wCsn/JJryJMTrP2hsswFSJ8tQSLxZQcDgavuhxnqWV71/MOEVf/ALgkPID92eFmWsslF5DOhRNUmrVGNMYqR26lfck3UhSlpmpqpaG91SSKKSeFcsDFi1qwiHKRrHnyO204+yPs1qKFzL/uoRMln3TmUqA0pTN2EKz7XmKVZ1TLivYXlA31KWQpiJa1VINKUNDDi1qdq9grFPc+y9ksv35XcLnNvdJ4pMYXav2RTUEqs8xE1PwTPu1dQ6VHjdjYI7WzZk2WiVLQSoVS7qBAUT3lKSlgw/mkWcwz1Ehc4y8CDLBUa6swB43hGbxl8mW+0fP21uz0+y/3pK5X5lDunhMT3TwBipuAHukjxEfTlk2JJNVFc9bVM5TqL6oDBuKYqdrfZpY7QSr2YkqOckBH+rXeojHT8Nb8vnoqrn1glltih3UG6+OJfiOvWPS9u/ZBPQ6rNMROHwqeUvcAapJ3kpjA7Q2JaLIoe3kzJSnoVJ7pz7qx3Vcozy475KIqccCkEZHwBiTs2w+1UwN1hnmSUpFcqqEQ5lpZ3TXJ/ppwi5sNtRLlpVLUkLUGXeSu/kVANQpcUArSscue8eP2zuZ+QrPtBu5OTfuszkgi7TvfEkU0wxiONnKx7qQS/eUASBQ40xfHxjTSNpEEXReJF53N18iEFiVYnTjFVakmcUkAJS5ejs+DPQCm7OOHH1bvjP8AfDWTFDOSxYM2IO46xxDOLxYUBbfuiytViEtd1wos4WHD6OHOBBgAspLFQJDOXxJ3R6PqTGcpJswIqcy2vy3wxCASQwA5YCJqrJcYlJAxZ613DAVz3xAtS6gApqcnZwP3g43RYSVkEviBy4Df9IU5bk6KPrjEmzWK9dAoaCuLnEUh0+wzEqZnu4MCQb2AbWL6nHcPTUFS0fEr1yhQf/0+YXNAXLgqSC4LF66wo6bPlCJQIfKlnMgBuPoQ++PlA5ixWusZbXfZa3rk2gTEEBTEPjSjggx6/sPtNLtHcJEuZ8OR/SfL5x4dsgstOp1PKgfeI0Mpd1VN0b43GeUe3AHV+MOumMPsDtYpACZrrRkr8Y+o3GNzZLQiYgLlqCknMfIjI7o6xyqu2lbJksi5K9oLpJUVhCUtkSx4xnNo9qZzMgSg9DcmCasY1BFBzjU7T2hJlgiapAcEFKiCSDiLuJHKMirbtnSVf0lk9orNksOQYkf4iNyfhi1k7ftS3F7jSUnE3kgn9Sj5NFHaZi1hp1qCg/uhUyYH1YBn3xebX2JabWu8ixokEmqkqUDzF5v9Yk2H7MbQoAzZoSMwHPifpBbTIySUSRjMmHghI8VGJFntNmQX+94qIA8C3Wkej2X7MJQAvLUrcajwpF3ZOw9nQB92DxryxaMNvLv6qWLoN0nR72OLAEvgMMYn2dE2Z/ZkTCNyAgDWqmx1j1GxdlbPKLolhPBgPBos5Nju0SAw0ceusXddnmdm7I2qcHWZaA4LKJmEVfCjHrGhsfYeWP7ipkzXvBA/1ZXV42QlEYEDlD0ytS/rSJaqdn9npEqsuTLSdWvK6nHrFiLIGYlxpRukGUnnHUnCjQ4NB/pkn8ILZnEcCajlB0paOgR1osWuNDJsgKBBAIOIIcHiDjBY6IQxG2vsxsE9z7H2Svikn2f+jFH+sYLav2PWiUSqzzUThVkr+6WNAC5Qeoj3QxwiM3idfO1usc6ykCdLXJABuunMgvdmMx4gmMzJtqlXgpZDs1WFHLXRSPqmbZ0qBBAIOIoQeINIx+3Ps0sVoN4IMlfxSjcr+hij/URw/bybjfW8PlT5ZJMwqFDoXLFnx11gEq3FNwXReIo5G9nJjX9pOwBsiFLE2XPSgEkENMSBUm4CpOG8HdGLEhCim9ldL1YpzBaoD0cb4xeE4+TurGzKTPn3L9xKAHScVKByahIcVOABOUA2vZhKnJUAlDo90XveHdreNAQdcXixm2SVKKZ8qWABe7neXfAFbpqQXNFjBjShEZ3bluTOmlaEFAYBiq8aPVRYV5ZRz9PeXKdP8casxYbPnpvJJKitN43WvamhHB674t7DbUrZZKkqBAQAxBfXRVIy0rai0ouJZLZiivDHnAJdpIVeJL7o1z9Dq1TnjQ2mXIWoqUiZeJq1BphCgaLeggFUwvm6XPVoUYnHnO3f+z1BqAKSQWYthXxjs2x1otIIxSQUqf5E84dNZVF5h6sHBZiCKM0cXZjeKsLzmpoaly5yxj0IhLCFAnIioNd2EXkqe+GdYpCoA5sBUNlljyiz2ZJvoJTilRHEUIdsDWHiKvLMpxHLdtCZJQ8tRS5AIBIBFaHURAs1rKe6csYLtlTyCeB8W8468a52PQuztrsS0hPsUpmHJXfCjqCp2O7o8aWSuUWASdGumnLKPIdnreVLP5QPD9o2XZvtatCUon/eIZr2Kg1OYjW6MbtMgNg3h8oemSBx1z6wOx2tE1N6WsKGDjI6HMHcYkCFnXHjsJocExBxMOAhBMEaIhtvhCOtuaHJRvgRoEdaHGFEjYQh8daJGNHY5MWEh1EAaksOpikt/amSj3XmHdRPU+QhC7MAtVrRLDrWE8TXkMTGH2h2smre6bg0Tj/ljFBPtxJJJc6mI43Fu7WITSWm9vVQdMT4Rm9odo5i/eWW+FNB4Y84z8ycTAFwacD7Q7W+5Uk0CwUNreofB4yGztmqqUsADiUup/yi6cnLjSJ2355M1MtKQu6HKS7d45tWgGXxRJTtCUkXEuBQMncVEsdS41ZhHi/U+pynaTXTjxnuaibMSmhYhxea7QFy9aV5Z5vGVt1k7yighepDsdSHi32vOSlT0BXVQq44g4copxMZiKAqyw574z6PGz7lyvshiSYLZpIKu84AxI/eJE8nIZVOlaQKShqE45fWPTuxnRRYH/HL5qY8WyhQ2bZi+j5CorCg7/KTU2RZ94cWLCubYchE0bMKgL6yzMwZmxxLVixWpOnU/SAzZoGg6QOwfsE0o5oHXWgwphFrsWZUpJej5ZbgN8Uq58G2Xars1GhLdaecMZrQ2qxBQ0OsVc68kFC/dLjcXjQiAT5IWLqo6MKvs9OvSm+BSh4k/IxaWOiW0KvmTFDY0GQuaBVN9juoGPQiLmyTQXbj1/iELjZ20JklV6Wq6c9CNCM43WxO0qJzJUyJlKE90n8qvI+MecpVBUGNB7Cgw8CML2f7VKlsia60YA4qT9R63RtrPPStIUghSTgxp/MLODgQmgicI6UwI1oQEPCYi23aEqV/cWlO7FX+IrAUi7CuxlLf20SKSkPvV/4g+cZvaG3Z033lltBQdBCsb23bckSsVhR0T3j1w8Yzm0O2SjSUkJ3nvH6CMjMWYGTAsTbZtSZMLrWVcT8ogrmQ2OERFwmGGCpQ8SU2EjvTSJSdVUJ/SnE8okr7kGlWFSq4DUkADmYJM2pKRSSj2iviXhyQP+4jhFbtGbNWhS5iiQhKlBIoBdBNAGA5CKpjts2ScmcuYCR3iQtJcFIoliMaARUTbSoqvEgtkMI4u1rIIKioKxcuXBo53QEAgAjjjHKzbtaOlOo4sTe4at4mC2WTgVFLFyxc4UNPi4wwoLBg4xxz67oYxJ9U4xMpygCnUh+ZxHyiLZEBSq4PWHyJWpBGm+OmUlykNeAxw34+EE7J6DLt2z0gBIWQAKhArrioZvCjz1CVgMGbimFFq1cKm735wBdoiEq1DifCBItBJYXU71Yc4XTUy1TymhoYhm2EFwWI8odMvrASEDH3gMcsTlDJGzVqNEk8G+ZpDB3em2ScFoSoYKAPUPBVpis7OuJKUKxRTWmXrdFs8agrO7ZlkTBUhK7rtuN0+BHSCrsa5NUkqEH7SSnlhQ/CfA0+bRPsqr8tJ1AiSLYLZeBfERYpirtezyO9LxzGsG2dbgruqorBjT0YZQtEmJmzNtTLPMdJ7pZwagnQiISYSkgs+6FPStn9q5CkPMWJasGVgT+XWI9u7aSkuJaTMOvup+vgI81tAa6D/wBQAf4qPkYlSzWLRjQW/tTPmUvXE6Ip44+MUqlk4mGNDhEijkOaE0RMIhhTE2z2Ja/dFBicAOJhk+02eT7yvaqGSCyH3zDTo8WACTZ1KLJBJ3RIm2eXK/vTAD8Ce8vmB7vMiK6dtqfN7slPs0fkdI5r95XhApGxnrMN7dgn94tWJattKws8sIHxqZS+poOQPGIZsilm9MUVE4kknxNYs5VnCQwDQQIg2nEOXZQKARH25K+4mB2vC7g+JANODxbXYqe0ky7LSNVDoAfqIzfBjze17KKagUepDkdcuBivKRiHPTCNzKCSdDyiDbNjpJJlsknEM4IONMuUY02M0C4/NrjTIMKQZNnUpws3Uhy4DXjSlaRy3SpktVUXQMKBm4ihEOROGNTeoaVDby7GISO7P2atQLKQAA5q6v8AiAax1Xs0+7eK9Wu9K/OBzSpyod0DQ4afzEKasvXXlF5SyNqQam6+8V51xhRVFZ/iFD0DFrJ2JNUMG40bjn0i3ldn0XkqUEsG7ovNxJJJLnhGhloq2e4cdY6sMd+WZJ8ucLaIZVGYNSgYDnHFIGTPhTzctEmc7kmvM0yziOh3wPl45NTlFJJ4FtvlK2YnvKBo4DVzHlviwBYscRFTIW0wFg5x+WHTpEO1W82e0KvOZS2O9Kj+IbtRz46gXm0JN6WtOoLcRUeIiN2emvJG4keNPAiJkmcFAEFwQ4IwI3RW7E7syfL0UFDgX8gmFLcxX2+w3u8mivnxixaOKESVFn2gpilYLgjwy4RconAtUViBbbGFVwORiJJtLNLXRQIIORrAlntNXekf/KSf/rmDzETExW22Y65H6leAA8zFlLL4RoCCHCCezSgPNWEDTFZ4IFerQJW2QKWeWx+NbKVxCfdSeLwhMl2E3b6yJaPiWbo5a8oBN2pJl0lpM1XxLdKOISO8ebRCVZ1zTemqKjvJPjkNwaJsixgZQacV1pn2m0e8WRkPdSOCBTmXglm2OkF1d87/ACEWyUQ8JgICJIGUPCYKEx25AggmFdgwRBEyogi3Yyva2aQqWmhYKUQKYlg3+JjarksCcN8ee9qpjz3BJTcSEnJQrUahya7ozy8NcUNKwrzB9Uh14vi7df3iDec6HXODCcRjhr9dIxG1imalSSFC8DkWPziot/Z8KrJN38pwPA/V+US0tB5U6IMsqxlBZYbj9Tjyhs9T+6KZ54ajKNhNQlYZYBTvrFXaNjuRcuqGhUpJHkegi0s5cG/pCiympSkkFCXG9XkY5DqxtMKnA4vXmDHFAak7sHhTFOe85ILPgGBphXPxhhVmxctWgrqzOdY2wZMBJc0OFT4DWI5FTkBiMeMGXMDg1JIrlU6MfpEZay+A+XVogU+bVg2WGHI6xS9o0rm3CxvAXVYMcwccamLSZgMhiKua7ojTEklsfWsKV/Z7aq7ObkwEyia6pOo3aj0dUhQFpQsF0zUEOMCQygegEZW1SaGlRApVvVLTcxAIWn8qhVxuOnPjRPRxCgEideAOoBHAwYmEOqTEO22MTAx5HMRMSYSkxFSD2gKAsEhBNRiQdDqw8YtJNtmENKT7IMBQm9TVRw/4iDSpYJEWEuQBElbI2e9VFyfVdYs5FlAgyEQYCJGJTBEpjqRBAmJGhMdaH3YImXEggmHiXBxLaBT7QlNKlWSRU/sN5gByUQz+oDsgX1aDAfqOXz3Q6TYlzarN1PwpPzV9ItrLYkoDJSAIUq0bLXMKTMWwBe4ALhGigcfWEH2x2NkWlAvXkzAGExOI0BTgU7qHfFyAEhzQDPTjFVtPtClAPs2pitVAOAPnBS8n7TdnZtimBMxlJVVK0uxG8GqVbujxUoWYsu2m3PazA4VdD981dRbmBhj0ikE3mNRHOxtOl7i27L9oPKmjAuD659HiAhUHACsSeMZpieleeW6BzU3sKQCxWi4q6vA54A8TE+fKSWZRDVoaNod8Y6srXTqGkTBRz1hRNuHWFGtGJC1013vx9U1gSlHBzvx9aQVKhp86CmH8wzM4fzHZzBIcMBnxNYYuSxww4nHOCkbw2Xy5wxeHGuOmTRINSQN5bLn65QBSR4cDEg4NlvLQy8QGydyMMKV8IQhqklv2+UV9ps7xbzQ4IPhh4GIy5fTyiQexdrmSQhdZZ6p3jdqOfHaSpjgVcGoIwI3RgrVIiVsLbJkn2cwvLJofhJ8v51iTcR1JgMqZ+x1EEEKGlCoi1aKlBi2TEjhDwIamDITEHEiDJRHUS4NQBzQDkIi4iXCmT0pDk8N/AZwJK1TKSww+M4chiecWFj2WlJc95WpqeWg4RBBly5k3D7tP+58hFlY9mpQKDniTxMTkSmhlptKJYdRbQZngIk4LOMqHh9IBa9qIQ4qVD8IanFXo7opNsdo2BL+zRx7x5/SPOtrdqlrBTJoM1Z8hAca7tF2pCfeUCr8KAWD78cNS8ZmbbVTS6jwGCRwGZjMSEEqcl1HFz5mLizAnB4KRrZY0qSxrj/EZ+1bJmSnVL7yc0nHlGnSstXq3hDiCa9T4dYyWQs1pBwxzES0TH4xP2nsdMzvp7i8jg/ERSKUqWq7NF05KyMFiWaZjhjD5SsjlnEVKoGqYXcRjGtXH9Sr0WhRDQqkKHBq5UGSHqaON2VdYah8cq8AcDwjqZneGZxqxHjDyjfi2D6x1ZMSSfwu70A0z/bw0EQQ+TYvSujQZdDQkDUYwGYtzhVsflEjGcFn3u/oQwGjdK+sWgq5bYeGFGyPygaXOL66cIkGUVO/phAlS67xp9fWESJgbfTx0Z4apFMa9MIQhzBpgYhW2zsPrFnMSNd3ygE1GL44A5dIkbsPbfszcmH7slgfgP/j8o2Uqa/kdY89tVnavrSJ+wdsGURLmHufhPw7v0/KJN0hUXMjAcBGdlzI0VhqlPrDfCkmWiJEtEBVNCaYq+EY/tzg8qxrme/3U/CnP9RzhBhtFbqBfVu90cVeQiTZtmlRCphvEYDBI4D6xPs1jSkMABEpKIkB/T0pQswIZx1DQ6StSU/elNG7woDyOB3V8ojW7ayEUT3lf6jifpGN212iTLdUxT6B6A6AP4CAtRb9usDcoB+I+Qy5xhdu9rEpJCTfXqT5nz6RmNr9oZk8kAlKd2P7eqxWybKRVqev3g1O261zZynmKfQDAcILZwCA+OucETJFKYeucSJUkZVYu1W3Hh9ICb7J9ciKV1ixsibtSdKY7obKBFSRgxGYDuPnTdwgwU5wxFDmWwriTEhUEHLTc3Eaw8JADguM8tOBH8x1Ms1cEYZPXcB898HQoJyBcDFjvo9Nab4yTVSgRy4mK+2WJC0sU3g7YYPWkTvYkk3HOb1pnnBUSQRUHHez13bsjEmJtmzpkiqXXL0zHCGWeYFYH1vEbabZa1AOOjdOsUG1uzw/uSjdV4HiIPJRkimMKK82xaaKlKvDFnaFBlTUJ5anPXrw4QkpIzbjQcC2eGEJgTo+TvSHkUBxxH7R0Bq0Ehyeu6mfqkD8TjmPQgvAYaMN2e/SGKVuxz/anoZRBxRxfMM+btnDZhJzPoNiRpD7u8PV2BcavvpAyndEjZaqnFjiMzVyPOHzUpLAOK8dD6HKEDRmqcP26wx/FsukKAnyvDjTA115wJIGdRx84nBBqA2FflU8D4RHU3H1uiCJakj8IIGb1z3mK20ySkmLiaK4vv8TAJyHrn6pEll2MmKmIWhSnuXbnAu6X5U/iNvsO/MBQB7gelFFy2OQFHatRURheyIZcwbk+D/WNUbf7JSVhVxYIY1qdDlg+NCPGTWWGRdZkHQ9wg4sceZrjzi7lShlEXY+2pc6XeJCFJHfSTh+Yag9cuMG2bdFfZOPzEf8A5SfPpClta7SiUHWa5AVUeA84ze1tukgubiNAanic+GEZrbfaVEsmt5ZrqTv38TSMVtHaU2ee8SAfwv8APX5Ral7tjtUS6ZIf82X78usZpYUoutRJ9UAyhf0xwiUiTpoNICHLlZ1iQiT63mCIkdf44xIRKZt434b9zPAgEoiRJlv9aY6MOUOlyc8MTXlu0PjBJaRjT+dGOOVYE7JUxvAOcSXA4UwpjEucSFYsSA1cfiZ6c69YaAUFqG8KNSppgKPxgkuQVIclhW6KtieJx40iI0uYpwAlId8gdzHQ1P8AlDEljVnzY5imIavh0hosxNQKfGX41EJmAFK1o1M67/XAQi1M+IbA5fUct8Ird3JFKijE1wbLEZZR2ReL0oXcYA50yDY5ZQ6W3eSsY4McFfFQvpxoN0BOByZm4iuoNc/nnSHLLpxcVybPx+RjiRLvi8SQf56YU3xIs0rJJJDh8aePg/WClCVs5T4A9PrCh9omBKilSkAhnDpGWkKDulKJhJJy3dKR1BNQ7DJ3xxxjqVtTWpjq9fX8x1ZdCvFq0w8oRLGnj/HhyjpTq37/AFhtzR+NHG5xEnZqXOHjn0hFBUcGoGqGAAppTxjqlYYU5aYwgaYNi2u+sQCYnKjmvDfoN0NqH55engk5BI8Q5zwZhl9Y4AcW3+PgIkCTu5uMcXMdCRhmcCztu6tBZiHLk1IDjDgzUyaEZJFBq/o+sogiqlga06cIapFMGbn8+sSwjLM04b68IRlVrnzNN0KA2UsImOaAgjz8ovbbLCktzimmIFdQ+IL9DBU29SEtdvNhVtcYksbJahKDrwSMT9TFNtXtGtbplUTrlyHmekV9r9pMIK67h7o4QpSSAzCJASZTl1PXE5wcSQPWH1g6JJdmpBfZmlAHpzduIgQUhAJZnyZ2fR6UrElUkA03eGYbHpBZaARUMzkmuVGb1hCVKYsO8KMX3ZjEHHpEXQi9U0wyYB6AFscM4KqzlIelWZj13wRBFCa0Tw500aJKUVcJFUklL0fChFRRhrAkIvjjucP45NWCey7rsMfVXeCiUxPyBvBmwfcH6Q9Ukhw17MhmqGJBwLbxqIkAhAvD3cccU5Yt6rFktkmhFXYVpQYqJ38YjKRVIUSMA+LHJ+LEfWJEuUV4XiW1BJyBTSvu50pzgpgklIFAXdkgij3nYkbi2+tYGqzk3iaMNaXsMeIbrB1Mgh6qO6pzFXZ+eDcYchAWTeIvvW7UtWgOZ9cAh+yLA4h04E4A1ycM5ruEOCXV3aEA4kVCvh3BxXg+butEwgXQAkEEDVtBmCxB5VxoCVNY1DjME1Ojvn9YEMuWsEPdYMkhgNGod+/SBWpYCXIfAlJFa4etDEksAC7hsASwegFN4ywiHPAUwDmnHx5QF1RST7wP/E/UQoeECmGAxJ+kKIqIe9BJP4f0+ZhQo6MErKHTR3zy+UKFCDHofWsdlinIQoUSPJwjllQPaJDBiA4yxbCFCiQLsphQbqZQ5RdnrxrChRByeKHn5Q2SMeJ847CiToLqrX+TEROfrKFCiR6cUjd5mBt5fKFCiSQkU6/KALUXHEeKEk+NY7CiSTYas9ag87yfqesF2qoungPXiYUKAlKNV8D8xAX7qjmwL5v3Q78I7ChS3sqyAliR3yOWniYfaEgiof7wjl92GjkKAi2Id9su9DQXmqBwCiw076MIUKCiBzMUfqUOQIYcIa9JZzJLnPIecdhRFYWlIMyYDUfvEGR7w4gcmw4QoUHs0Yk988T8zBpBx4/WFCjNXuLYkgoSSATXHiYUKFEn/9k="/>
          <p:cNvSpPr>
            <a:spLocks noChangeAspect="1" noChangeArrowheads="1"/>
          </p:cNvSpPr>
          <p:nvPr/>
        </p:nvSpPr>
        <p:spPr bwMode="auto">
          <a:xfrm>
            <a:off x="155575" y="-2857500"/>
            <a:ext cx="7953375" cy="596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6048671" cy="453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23728" y="123825"/>
            <a:ext cx="4824536" cy="369332"/>
          </a:xfrm>
          <a:prstGeom prst="rect">
            <a:avLst/>
          </a:prstGeom>
          <a:noFill/>
        </p:spPr>
        <p:txBody>
          <a:bodyPr wrap="square" rtlCol="0">
            <a:spAutoFit/>
          </a:bodyPr>
          <a:lstStyle/>
          <a:p>
            <a:pPr algn="ctr"/>
            <a:r>
              <a:rPr lang="en-AU" b="1" dirty="0" smtClean="0"/>
              <a:t>Hive secured using Emlock</a:t>
            </a:r>
            <a:endParaRPr lang="en-AU" b="1" dirty="0"/>
          </a:p>
        </p:txBody>
      </p:sp>
      <p:sp>
        <p:nvSpPr>
          <p:cNvPr id="4" name="TextBox 3"/>
          <p:cNvSpPr txBox="1"/>
          <p:nvPr/>
        </p:nvSpPr>
        <p:spPr>
          <a:xfrm>
            <a:off x="244848" y="2060848"/>
            <a:ext cx="1878880" cy="923330"/>
          </a:xfrm>
          <a:prstGeom prst="rect">
            <a:avLst/>
          </a:prstGeom>
          <a:noFill/>
        </p:spPr>
        <p:txBody>
          <a:bodyPr wrap="square" rtlCol="0">
            <a:spAutoFit/>
          </a:bodyPr>
          <a:lstStyle/>
          <a:p>
            <a:pPr algn="ctr"/>
            <a:r>
              <a:rPr lang="en-AU" b="1" dirty="0" smtClean="0"/>
              <a:t>Adjustable Emlock strap for securing hive</a:t>
            </a:r>
            <a:endParaRPr lang="en-AU" b="1" dirty="0"/>
          </a:p>
        </p:txBody>
      </p:sp>
      <p:cxnSp>
        <p:nvCxnSpPr>
          <p:cNvPr id="6" name="Straight Arrow Connector 5"/>
          <p:cNvCxnSpPr>
            <a:stCxn id="4" idx="3"/>
          </p:cNvCxnSpPr>
          <p:nvPr/>
        </p:nvCxnSpPr>
        <p:spPr>
          <a:xfrm>
            <a:off x="2123728" y="2522513"/>
            <a:ext cx="172819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73931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0.gstatic.com/images?q=tbn:ANd9GcR7zCjWjHbbGIME2Qp9hJgPshnS5DYUqRWYxY4SQa3EqweIPQz8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2291"/>
            <a:ext cx="2352675" cy="1943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85406" y="3528537"/>
            <a:ext cx="2143125" cy="646331"/>
          </a:xfrm>
          <a:prstGeom prst="rect">
            <a:avLst/>
          </a:prstGeom>
          <a:noFill/>
        </p:spPr>
        <p:txBody>
          <a:bodyPr wrap="square" rtlCol="0">
            <a:spAutoFit/>
          </a:bodyPr>
          <a:lstStyle/>
          <a:p>
            <a:pPr algn="ctr"/>
            <a:r>
              <a:rPr lang="en-AU" sz="1200" b="1" dirty="0" smtClean="0"/>
              <a:t>8 frame hive box</a:t>
            </a:r>
          </a:p>
          <a:p>
            <a:pPr algn="ctr"/>
            <a:r>
              <a:rPr lang="en-AU" sz="1200" b="1" dirty="0" smtClean="0"/>
              <a:t>Lighter, smaller and easier for older apiarist</a:t>
            </a:r>
            <a:endParaRPr lang="en-AU" sz="1200" b="1" dirty="0"/>
          </a:p>
        </p:txBody>
      </p:sp>
      <p:sp>
        <p:nvSpPr>
          <p:cNvPr id="3" name="TextBox 2"/>
          <p:cNvSpPr txBox="1"/>
          <p:nvPr/>
        </p:nvSpPr>
        <p:spPr>
          <a:xfrm>
            <a:off x="467544" y="3496271"/>
            <a:ext cx="2071117" cy="646331"/>
          </a:xfrm>
          <a:prstGeom prst="rect">
            <a:avLst/>
          </a:prstGeom>
          <a:noFill/>
        </p:spPr>
        <p:txBody>
          <a:bodyPr wrap="square" rtlCol="0">
            <a:spAutoFit/>
          </a:bodyPr>
          <a:lstStyle/>
          <a:p>
            <a:pPr algn="ctr"/>
            <a:r>
              <a:rPr lang="en-AU" sz="1200" b="1" dirty="0" smtClean="0"/>
              <a:t>Nucleus hive box</a:t>
            </a:r>
          </a:p>
          <a:p>
            <a:pPr algn="ctr"/>
            <a:r>
              <a:rPr lang="en-AU" sz="1200" b="1" dirty="0" smtClean="0"/>
              <a:t>Holds 5 frames and is used to form a new colony</a:t>
            </a:r>
            <a:endParaRPr lang="en-AU" sz="1200" b="1" dirty="0"/>
          </a:p>
        </p:txBody>
      </p:sp>
      <p:sp>
        <p:nvSpPr>
          <p:cNvPr id="4" name="TextBox 3"/>
          <p:cNvSpPr txBox="1"/>
          <p:nvPr/>
        </p:nvSpPr>
        <p:spPr>
          <a:xfrm>
            <a:off x="6336734" y="3568643"/>
            <a:ext cx="2520280" cy="461665"/>
          </a:xfrm>
          <a:prstGeom prst="rect">
            <a:avLst/>
          </a:prstGeom>
          <a:noFill/>
        </p:spPr>
        <p:txBody>
          <a:bodyPr wrap="square" rtlCol="0">
            <a:spAutoFit/>
          </a:bodyPr>
          <a:lstStyle/>
          <a:p>
            <a:pPr algn="ctr"/>
            <a:r>
              <a:rPr lang="en-AU" sz="1200" b="1" dirty="0" smtClean="0"/>
              <a:t>Standard 10 frame box </a:t>
            </a:r>
          </a:p>
          <a:p>
            <a:pPr algn="ctr"/>
            <a:r>
              <a:rPr lang="en-AU" sz="1200" b="1" dirty="0" smtClean="0"/>
              <a:t>Can weigh 35kg to 40kg when full</a:t>
            </a:r>
            <a:endParaRPr lang="en-AU" sz="1200" b="1" dirty="0"/>
          </a:p>
        </p:txBody>
      </p:sp>
      <p:pic>
        <p:nvPicPr>
          <p:cNvPr id="1034" name="Picture 10" descr="https://encrypted-tbn3.gstatic.com/images?q=tbn:ANd9GcTWXMmQRsAynJQuxXZT0q8oBJleKfjsNPwwLBdNVlyAfnAQbh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824" y="1524595"/>
            <a:ext cx="232410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encrypted-tbn0.gstatic.com/images?q=tbn:ANd9GcSXUuZ78FmtTN56mH2wZTs8nytMv6FsPgBwM8Iaykcz1bWwByql2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291"/>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39752" y="404664"/>
            <a:ext cx="4536504" cy="369332"/>
          </a:xfrm>
          <a:prstGeom prst="rect">
            <a:avLst/>
          </a:prstGeom>
          <a:noFill/>
        </p:spPr>
        <p:txBody>
          <a:bodyPr wrap="square" rtlCol="0">
            <a:spAutoFit/>
          </a:bodyPr>
          <a:lstStyle/>
          <a:p>
            <a:pPr algn="ctr"/>
            <a:r>
              <a:rPr lang="en-AU" b="1" dirty="0" smtClean="0"/>
              <a:t>Types of </a:t>
            </a:r>
            <a:r>
              <a:rPr lang="en-AU" b="1" i="1" dirty="0" err="1" smtClean="0"/>
              <a:t>Langstroth</a:t>
            </a:r>
            <a:r>
              <a:rPr lang="en-AU" b="1" dirty="0" smtClean="0"/>
              <a:t> hive boxes</a:t>
            </a:r>
            <a:endParaRPr lang="en-AU" b="1" dirty="0"/>
          </a:p>
        </p:txBody>
      </p:sp>
    </p:spTree>
    <p:extLst>
      <p:ext uri="{BB962C8B-B14F-4D97-AF65-F5344CB8AC3E}">
        <p14:creationId xmlns:p14="http://schemas.microsoft.com/office/powerpoint/2010/main" val="3442644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889844"/>
            <a:ext cx="7128792" cy="5078313"/>
          </a:xfrm>
          <a:prstGeom prst="rect">
            <a:avLst/>
          </a:prstGeom>
        </p:spPr>
        <p:txBody>
          <a:bodyPr wrap="square">
            <a:spAutoFit/>
          </a:bodyPr>
          <a:lstStyle/>
          <a:p>
            <a:pPr algn="ctr"/>
            <a:r>
              <a:rPr lang="en-AU" b="1" i="1" u="sng" dirty="0"/>
              <a:t>Construction of </a:t>
            </a:r>
            <a:r>
              <a:rPr lang="en-AU" b="1" i="1" u="sng" dirty="0" smtClean="0"/>
              <a:t>hives</a:t>
            </a:r>
          </a:p>
          <a:p>
            <a:pPr algn="ctr"/>
            <a:endParaRPr lang="en-AU" b="1" u="sng" dirty="0"/>
          </a:p>
          <a:p>
            <a:pPr lvl="0" algn="ctr"/>
            <a:r>
              <a:rPr lang="en-AU" b="1" dirty="0"/>
              <a:t>Good beekeeping practices include regular inspections of brood and honey combs in all hives for honey bee diseases and pests. </a:t>
            </a:r>
          </a:p>
          <a:p>
            <a:pPr lvl="0" algn="ctr"/>
            <a:r>
              <a:rPr lang="en-AU" b="1" dirty="0"/>
              <a:t>Proper inspections are impossible when hives do not have beeswax combs held within </a:t>
            </a:r>
            <a:r>
              <a:rPr lang="en-AU" b="1" dirty="0" err="1" smtClean="0"/>
              <a:t>removeable</a:t>
            </a:r>
            <a:r>
              <a:rPr lang="en-AU" b="1" dirty="0" smtClean="0"/>
              <a:t> </a:t>
            </a:r>
            <a:r>
              <a:rPr lang="en-AU" b="1" dirty="0"/>
              <a:t>frames</a:t>
            </a:r>
            <a:r>
              <a:rPr lang="en-AU" b="1" dirty="0" smtClean="0"/>
              <a:t>.</a:t>
            </a:r>
          </a:p>
          <a:p>
            <a:pPr lvl="0" algn="ctr"/>
            <a:endParaRPr lang="en-AU" b="1" dirty="0" smtClean="0"/>
          </a:p>
          <a:p>
            <a:pPr lvl="0" algn="ctr"/>
            <a:endParaRPr lang="en-AU" b="1" dirty="0"/>
          </a:p>
          <a:p>
            <a:pPr lvl="0" algn="ctr"/>
            <a:r>
              <a:rPr lang="en-AU" b="1" dirty="0">
                <a:solidFill>
                  <a:srgbClr val="FF0000"/>
                </a:solidFill>
              </a:rPr>
              <a:t>The Code requires beekeepers to only keep hives that have easily and individually removable frames.</a:t>
            </a:r>
          </a:p>
          <a:p>
            <a:pPr algn="ctr"/>
            <a:r>
              <a:rPr lang="en-AU" b="1" dirty="0">
                <a:solidFill>
                  <a:srgbClr val="FF0000"/>
                </a:solidFill>
              </a:rPr>
              <a:t>In cases where hives don't contain moveable frames, the Code empowers apiary inspectors to order beekeepers to transfer the combs to moveable frames or destroy the bees</a:t>
            </a:r>
            <a:r>
              <a:rPr lang="en-AU" b="1" dirty="0" smtClean="0">
                <a:solidFill>
                  <a:srgbClr val="FF0000"/>
                </a:solidFill>
              </a:rPr>
              <a:t>.</a:t>
            </a:r>
          </a:p>
          <a:p>
            <a:pPr algn="ctr"/>
            <a:endParaRPr lang="en-AU" b="1" dirty="0">
              <a:solidFill>
                <a:srgbClr val="FF0000"/>
              </a:solidFill>
            </a:endParaRPr>
          </a:p>
          <a:p>
            <a:pPr algn="ctr"/>
            <a:endParaRPr lang="en-AU" b="1" dirty="0" smtClean="0">
              <a:solidFill>
                <a:srgbClr val="FF0000"/>
              </a:solidFill>
            </a:endParaRPr>
          </a:p>
          <a:p>
            <a:pPr algn="ctr"/>
            <a:r>
              <a:rPr lang="en-AU" b="1" dirty="0" smtClean="0"/>
              <a:t>The </a:t>
            </a:r>
            <a:r>
              <a:rPr lang="en-AU" b="1" dirty="0"/>
              <a:t>Act does not stipulate dimensions for hives and frames. However, almost all beekeepers use the 8- or 10-frame </a:t>
            </a:r>
          </a:p>
          <a:p>
            <a:pPr algn="ctr"/>
            <a:r>
              <a:rPr lang="en-AU" b="1" dirty="0"/>
              <a:t>Langstroth full-depth hive.</a:t>
            </a:r>
          </a:p>
        </p:txBody>
      </p:sp>
    </p:spTree>
    <p:extLst>
      <p:ext uri="{BB962C8B-B14F-4D97-AF65-F5344CB8AC3E}">
        <p14:creationId xmlns:p14="http://schemas.microsoft.com/office/powerpoint/2010/main" val="1627504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08112"/>
          </a:xfrm>
        </p:spPr>
        <p:txBody>
          <a:bodyPr>
            <a:normAutofit fontScale="90000"/>
          </a:bodyPr>
          <a:lstStyle/>
          <a:p>
            <a:r>
              <a:rPr lang="en-AU" sz="3100" dirty="0"/>
              <a:t/>
            </a:r>
            <a:br>
              <a:rPr lang="en-AU" sz="3100" dirty="0"/>
            </a:br>
            <a:r>
              <a:rPr lang="en-AU" sz="2000" b="1" dirty="0" smtClean="0">
                <a:solidFill>
                  <a:srgbClr val="FF0000"/>
                </a:solidFill>
              </a:rPr>
              <a:t>This </a:t>
            </a:r>
            <a:r>
              <a:rPr lang="en-AU" sz="2000" b="1" dirty="0">
                <a:solidFill>
                  <a:srgbClr val="FF0000"/>
                </a:solidFill>
              </a:rPr>
              <a:t>presentation has been prepared by the </a:t>
            </a:r>
            <a:r>
              <a:rPr lang="en-AU" sz="2000" b="1" dirty="0" smtClean="0">
                <a:solidFill>
                  <a:srgbClr val="FF0000"/>
                </a:solidFill>
              </a:rPr>
              <a:t/>
            </a:r>
            <a:br>
              <a:rPr lang="en-AU" sz="2000" b="1" dirty="0" smtClean="0">
                <a:solidFill>
                  <a:srgbClr val="FF0000"/>
                </a:solidFill>
              </a:rPr>
            </a:br>
            <a:r>
              <a:rPr lang="en-AU" sz="2000" b="1" dirty="0" smtClean="0">
                <a:solidFill>
                  <a:srgbClr val="FF0000"/>
                </a:solidFill>
              </a:rPr>
              <a:t>Gold </a:t>
            </a:r>
            <a:r>
              <a:rPr lang="en-AU" sz="2000" b="1" dirty="0">
                <a:solidFill>
                  <a:srgbClr val="FF0000"/>
                </a:solidFill>
              </a:rPr>
              <a:t>Coast </a:t>
            </a:r>
            <a:r>
              <a:rPr lang="en-AU" sz="2000" b="1" dirty="0" smtClean="0">
                <a:solidFill>
                  <a:srgbClr val="FF0000"/>
                </a:solidFill>
              </a:rPr>
              <a:t>Regional </a:t>
            </a:r>
            <a:r>
              <a:rPr lang="en-AU" sz="2000" b="1" dirty="0">
                <a:solidFill>
                  <a:srgbClr val="FF0000"/>
                </a:solidFill>
              </a:rPr>
              <a:t>Beekeepers </a:t>
            </a:r>
            <a:r>
              <a:rPr lang="en-AU" sz="2000" b="1" dirty="0" smtClean="0">
                <a:solidFill>
                  <a:srgbClr val="FF0000"/>
                </a:solidFill>
              </a:rPr>
              <a:t>Inc</a:t>
            </a:r>
            <a:r>
              <a:rPr lang="en-AU" sz="2000" b="1" dirty="0">
                <a:solidFill>
                  <a:srgbClr val="FF0000"/>
                </a:solidFill>
              </a:rPr>
              <a:t>. </a:t>
            </a:r>
            <a:r>
              <a:rPr lang="en-AU" sz="2000" b="1" dirty="0" smtClean="0">
                <a:solidFill>
                  <a:srgbClr val="FF0000"/>
                </a:solidFill>
              </a:rPr>
              <a:t> </a:t>
            </a:r>
            <a:br>
              <a:rPr lang="en-AU" sz="2000" b="1" dirty="0" smtClean="0">
                <a:solidFill>
                  <a:srgbClr val="FF0000"/>
                </a:solidFill>
              </a:rPr>
            </a:br>
            <a:r>
              <a:rPr lang="en-AU" sz="2000" b="1" dirty="0" smtClean="0">
                <a:solidFill>
                  <a:srgbClr val="FF0000"/>
                </a:solidFill>
              </a:rPr>
              <a:t> with </a:t>
            </a:r>
            <a:r>
              <a:rPr lang="en-AU" sz="2000" b="1" dirty="0">
                <a:solidFill>
                  <a:srgbClr val="FF0000"/>
                </a:solidFill>
              </a:rPr>
              <a:t>assistance from:</a:t>
            </a:r>
            <a:br>
              <a:rPr lang="en-AU" sz="2000" b="1" dirty="0">
                <a:solidFill>
                  <a:srgbClr val="FF0000"/>
                </a:solidFill>
              </a:rPr>
            </a:br>
            <a:endParaRPr lang="en-AU" sz="2000" b="1"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Australian </a:t>
            </a:r>
            <a:r>
              <a:rPr lang="en-AU" sz="1800" b="1" dirty="0"/>
              <a:t>Honey Bee Industry </a:t>
            </a:r>
            <a:r>
              <a:rPr lang="en-AU" sz="1800" b="1" dirty="0" smtClean="0"/>
              <a:t>Council (AHBIC)</a:t>
            </a:r>
            <a:endParaRPr lang="en-AU" sz="1800" b="1" dirty="0"/>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Wheen </a:t>
            </a:r>
            <a:r>
              <a:rPr lang="en-AU" sz="1800" b="1" dirty="0"/>
              <a:t>Bee Foundation </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Department </a:t>
            </a:r>
            <a:r>
              <a:rPr lang="en-AU" sz="1800" b="1" dirty="0"/>
              <a:t>of Agriculture, Fisheries and Forestry </a:t>
            </a:r>
            <a:r>
              <a:rPr lang="en-AU" sz="1800" b="1" dirty="0" smtClean="0"/>
              <a:t>(DAFF Apiary </a:t>
            </a:r>
            <a:r>
              <a:rPr lang="en-AU" sz="1800" b="1" dirty="0"/>
              <a:t>Unit)</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Queensland </a:t>
            </a:r>
            <a:r>
              <a:rPr lang="en-AU" sz="1800" b="1" dirty="0"/>
              <a:t>Beekeepers Association </a:t>
            </a:r>
            <a:r>
              <a:rPr lang="en-AU" sz="1800" b="1" dirty="0" smtClean="0"/>
              <a:t>(QBA)</a:t>
            </a:r>
            <a:endParaRPr lang="en-AU" sz="1800" b="1" dirty="0"/>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Be </a:t>
            </a:r>
            <a:r>
              <a:rPr lang="en-AU" sz="1800" b="1" dirty="0"/>
              <a:t>Aware  </a:t>
            </a: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Department </a:t>
            </a:r>
            <a:r>
              <a:rPr lang="en-AU" sz="1800" b="1" dirty="0"/>
              <a:t>of Primary Industries NSW </a:t>
            </a:r>
            <a:r>
              <a:rPr lang="en-AU" sz="1800" b="1" dirty="0" smtClean="0"/>
              <a:t>(DPI)</a:t>
            </a:r>
            <a:endParaRPr lang="en-AU" sz="1800" b="1" dirty="0">
              <a:solidFill>
                <a:srgbClr val="0070C0"/>
              </a:solidFill>
            </a:endParaRPr>
          </a:p>
          <a:p>
            <a:pPr algn="ctr">
              <a:buFont typeface="Wingdings" panose="05000000000000000000" pitchFamily="2" charset="2"/>
              <a:buChar char="Ø"/>
            </a:pPr>
            <a:endParaRPr lang="en-AU" sz="1800" b="1" dirty="0" smtClean="0"/>
          </a:p>
          <a:p>
            <a:pPr algn="ctr">
              <a:buFont typeface="Wingdings" panose="05000000000000000000" pitchFamily="2" charset="2"/>
              <a:buChar char="Ø"/>
            </a:pPr>
            <a:r>
              <a:rPr lang="en-AU" sz="1800" b="1" dirty="0" smtClean="0"/>
              <a:t>Plant </a:t>
            </a:r>
            <a:r>
              <a:rPr lang="en-AU" sz="1800" b="1" dirty="0"/>
              <a:t>Health Australia </a:t>
            </a:r>
            <a:r>
              <a:rPr lang="en-AU" sz="1800" b="1" dirty="0" smtClean="0">
                <a:solidFill>
                  <a:prstClr val="black"/>
                </a:solidFill>
              </a:rPr>
              <a:t>assistance </a:t>
            </a:r>
            <a:r>
              <a:rPr lang="en-AU" sz="1800" b="1" dirty="0">
                <a:solidFill>
                  <a:prstClr val="black"/>
                </a:solidFill>
              </a:rPr>
              <a:t>from</a:t>
            </a:r>
            <a:r>
              <a:rPr lang="en-AU" sz="1800" b="1" dirty="0" smtClean="0">
                <a:solidFill>
                  <a:prstClr val="black"/>
                </a:solidFill>
              </a:rPr>
              <a:t>:   (PHA)</a:t>
            </a:r>
            <a:endParaRPr lang="en-AU" sz="1800" b="1" dirty="0">
              <a:solidFill>
                <a:prstClr val="black"/>
              </a:solidFill>
            </a:endParaRPr>
          </a:p>
        </p:txBody>
      </p:sp>
    </p:spTree>
    <p:extLst>
      <p:ext uri="{BB962C8B-B14F-4D97-AF65-F5344CB8AC3E}">
        <p14:creationId xmlns:p14="http://schemas.microsoft.com/office/powerpoint/2010/main" val="384990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395099" y="1017626"/>
            <a:ext cx="6955019" cy="4464496"/>
          </a:xfrm>
          <a:prstGeom prst="rect">
            <a:avLst/>
          </a:prstGeom>
          <a:noFill/>
        </p:spPr>
      </p:pic>
      <p:sp>
        <p:nvSpPr>
          <p:cNvPr id="3" name="TextBox 2"/>
          <p:cNvSpPr txBox="1"/>
          <p:nvPr/>
        </p:nvSpPr>
        <p:spPr>
          <a:xfrm>
            <a:off x="1229875" y="628161"/>
            <a:ext cx="7128792" cy="523220"/>
          </a:xfrm>
          <a:prstGeom prst="rect">
            <a:avLst/>
          </a:prstGeom>
          <a:noFill/>
        </p:spPr>
        <p:txBody>
          <a:bodyPr wrap="square" rtlCol="0">
            <a:spAutoFit/>
          </a:bodyPr>
          <a:lstStyle/>
          <a:p>
            <a:pPr algn="ctr"/>
            <a:r>
              <a:rPr lang="en-AU" sz="2800" dirty="0" smtClean="0"/>
              <a:t>Development stages of the different caste</a:t>
            </a:r>
            <a:endParaRPr lang="en-AU" sz="2800" dirty="0"/>
          </a:p>
        </p:txBody>
      </p:sp>
    </p:spTree>
    <p:extLst>
      <p:ext uri="{BB962C8B-B14F-4D97-AF65-F5344CB8AC3E}">
        <p14:creationId xmlns:p14="http://schemas.microsoft.com/office/powerpoint/2010/main" val="189698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6"/>
            <a:ext cx="6912768" cy="5256583"/>
          </a:xfrm>
          <a:prstGeom prst="rect">
            <a:avLst/>
          </a:prstGeom>
          <a:noFill/>
        </p:spPr>
      </p:pic>
      <p:sp>
        <p:nvSpPr>
          <p:cNvPr id="3" name="TextBox 2"/>
          <p:cNvSpPr txBox="1"/>
          <p:nvPr/>
        </p:nvSpPr>
        <p:spPr>
          <a:xfrm>
            <a:off x="827584" y="188640"/>
            <a:ext cx="7560840" cy="369332"/>
          </a:xfrm>
          <a:prstGeom prst="rect">
            <a:avLst/>
          </a:prstGeom>
          <a:noFill/>
        </p:spPr>
        <p:txBody>
          <a:bodyPr wrap="square" rtlCol="0">
            <a:spAutoFit/>
          </a:bodyPr>
          <a:lstStyle/>
          <a:p>
            <a:pPr algn="ctr"/>
            <a:r>
              <a:rPr lang="en-AU" b="1" dirty="0" smtClean="0"/>
              <a:t>Lifespans of the worker</a:t>
            </a:r>
            <a:endParaRPr lang="en-AU" b="1" dirty="0"/>
          </a:p>
        </p:txBody>
      </p:sp>
    </p:spTree>
    <p:extLst>
      <p:ext uri="{BB962C8B-B14F-4D97-AF65-F5344CB8AC3E}">
        <p14:creationId xmlns:p14="http://schemas.microsoft.com/office/powerpoint/2010/main" val="261535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eeaware.org.au/wp-content/uploads/2014/05/tracheal-mit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764704"/>
            <a:ext cx="5457886" cy="46112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260648"/>
            <a:ext cx="4608512" cy="369332"/>
          </a:xfrm>
          <a:prstGeom prst="rect">
            <a:avLst/>
          </a:prstGeom>
          <a:noFill/>
        </p:spPr>
        <p:txBody>
          <a:bodyPr wrap="square" rtlCol="0">
            <a:spAutoFit/>
          </a:bodyPr>
          <a:lstStyle/>
          <a:p>
            <a:pPr algn="ctr"/>
            <a:r>
              <a:rPr lang="en-AU" dirty="0" smtClean="0"/>
              <a:t>Nurse bee feeding young brood</a:t>
            </a:r>
            <a:endParaRPr lang="en-AU" dirty="0"/>
          </a:p>
        </p:txBody>
      </p:sp>
    </p:spTree>
    <p:extLst>
      <p:ext uri="{BB962C8B-B14F-4D97-AF65-F5344CB8AC3E}">
        <p14:creationId xmlns:p14="http://schemas.microsoft.com/office/powerpoint/2010/main" val="1713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euorganics.files.wordpress.com/2012/12/wax-gl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211" y="1095944"/>
            <a:ext cx="6187117" cy="55016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517666"/>
            <a:ext cx="2160240" cy="369332"/>
          </a:xfrm>
          <a:prstGeom prst="rect">
            <a:avLst/>
          </a:prstGeom>
          <a:noFill/>
        </p:spPr>
        <p:txBody>
          <a:bodyPr wrap="square" rtlCol="0">
            <a:spAutoFit/>
          </a:bodyPr>
          <a:lstStyle/>
          <a:p>
            <a:r>
              <a:rPr lang="en-AU" dirty="0" smtClean="0"/>
              <a:t>How Bee’s make Wax</a:t>
            </a:r>
            <a:endParaRPr lang="en-AU" dirty="0"/>
          </a:p>
        </p:txBody>
      </p:sp>
    </p:spTree>
    <p:extLst>
      <p:ext uri="{BB962C8B-B14F-4D97-AF65-F5344CB8AC3E}">
        <p14:creationId xmlns:p14="http://schemas.microsoft.com/office/powerpoint/2010/main" val="175262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ell.com/cms/attachment/594768/4606551/g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7014327" cy="36316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404664"/>
            <a:ext cx="5616624" cy="369332"/>
          </a:xfrm>
          <a:prstGeom prst="rect">
            <a:avLst/>
          </a:prstGeom>
          <a:noFill/>
        </p:spPr>
        <p:txBody>
          <a:bodyPr wrap="square" rtlCol="0">
            <a:spAutoFit/>
          </a:bodyPr>
          <a:lstStyle/>
          <a:p>
            <a:pPr algn="ctr"/>
            <a:r>
              <a:rPr lang="en-AU" dirty="0" smtClean="0"/>
              <a:t>Receiving food from a forager</a:t>
            </a:r>
            <a:endParaRPr lang="en-AU" dirty="0"/>
          </a:p>
        </p:txBody>
      </p:sp>
    </p:spTree>
    <p:extLst>
      <p:ext uri="{BB962C8B-B14F-4D97-AF65-F5344CB8AC3E}">
        <p14:creationId xmlns:p14="http://schemas.microsoft.com/office/powerpoint/2010/main" val="270452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panoramio.com/photos/large/68356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7035909" cy="46906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1680" y="773996"/>
            <a:ext cx="4752528" cy="369332"/>
          </a:xfrm>
          <a:prstGeom prst="rect">
            <a:avLst/>
          </a:prstGeom>
          <a:noFill/>
        </p:spPr>
        <p:txBody>
          <a:bodyPr wrap="square" rtlCol="0">
            <a:spAutoFit/>
          </a:bodyPr>
          <a:lstStyle/>
          <a:p>
            <a:pPr algn="ctr"/>
            <a:r>
              <a:rPr lang="en-AU" b="1" dirty="0" smtClean="0"/>
              <a:t>Guard bees defending the hive against attack</a:t>
            </a:r>
            <a:endParaRPr lang="en-AU" b="1" dirty="0"/>
          </a:p>
        </p:txBody>
      </p:sp>
    </p:spTree>
    <p:extLst>
      <p:ext uri="{BB962C8B-B14F-4D97-AF65-F5344CB8AC3E}">
        <p14:creationId xmlns:p14="http://schemas.microsoft.com/office/powerpoint/2010/main" val="282826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4268</Words>
  <Application>Microsoft Office PowerPoint</Application>
  <PresentationFormat>On-screen Show (4:3)</PresentationFormat>
  <Paragraphs>321</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Gold Coast Regional Beekeepers Inc. </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Safety Precautions and Protection</vt:lpstr>
      <vt:lpstr>PowerPoint Presentation</vt:lpstr>
      <vt:lpstr>Beekeeping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This presentation has been prepared by the  Gold Coast Regional Beekeepers Inc.    with assistance from: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Gold Coast Amateur Beekeepers Society Inc.</dc:title>
  <dc:creator>Owner</dc:creator>
  <cp:lastModifiedBy>Owner</cp:lastModifiedBy>
  <cp:revision>108</cp:revision>
  <cp:lastPrinted>2014-12-02T05:49:21Z</cp:lastPrinted>
  <dcterms:created xsi:type="dcterms:W3CDTF">2014-10-31T20:38:05Z</dcterms:created>
  <dcterms:modified xsi:type="dcterms:W3CDTF">2016-08-30T09:24:36Z</dcterms:modified>
</cp:coreProperties>
</file>