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7" r:id="rId4"/>
    <p:sldId id="261" r:id="rId5"/>
    <p:sldId id="258" r:id="rId6"/>
    <p:sldId id="259"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D742B3D-5EEC-436F-BD6F-CAF6EB611447}" type="datetimeFigureOut">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31854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742B3D-5EEC-436F-BD6F-CAF6EB611447}" type="datetimeFigureOut">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42342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742B3D-5EEC-436F-BD6F-CAF6EB611447}" type="datetimeFigureOut">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68976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742B3D-5EEC-436F-BD6F-CAF6EB611447}" type="datetimeFigureOut">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90133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42B3D-5EEC-436F-BD6F-CAF6EB611447}" type="datetimeFigureOut">
              <a:rPr lang="en-AU" smtClean="0"/>
              <a:t>30/08/2016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428557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D742B3D-5EEC-436F-BD6F-CAF6EB611447}" type="datetimeFigureOut">
              <a:rPr lang="en-AU" smtClean="0"/>
              <a:t>30/08/2016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67519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D742B3D-5EEC-436F-BD6F-CAF6EB611447}" type="datetimeFigureOut">
              <a:rPr lang="en-AU" smtClean="0"/>
              <a:t>30/08/2016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37664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D742B3D-5EEC-436F-BD6F-CAF6EB611447}" type="datetimeFigureOut">
              <a:rPr lang="en-AU" smtClean="0"/>
              <a:t>30/08/2016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6072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42B3D-5EEC-436F-BD6F-CAF6EB611447}" type="datetimeFigureOut">
              <a:rPr lang="en-AU" smtClean="0"/>
              <a:t>30/08/2016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69800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42B3D-5EEC-436F-BD6F-CAF6EB611447}" type="datetimeFigureOut">
              <a:rPr lang="en-AU" smtClean="0"/>
              <a:t>30/08/2016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80226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42B3D-5EEC-436F-BD6F-CAF6EB611447}" type="datetimeFigureOut">
              <a:rPr lang="en-AU" smtClean="0"/>
              <a:t>30/08/2016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CE3E99-F215-40EA-8CB9-164538930CBE}" type="slidenum">
              <a:rPr lang="en-AU" smtClean="0"/>
              <a:t>‹#›</a:t>
            </a:fld>
            <a:endParaRPr lang="en-AU"/>
          </a:p>
        </p:txBody>
      </p:sp>
    </p:spTree>
    <p:extLst>
      <p:ext uri="{BB962C8B-B14F-4D97-AF65-F5344CB8AC3E}">
        <p14:creationId xmlns:p14="http://schemas.microsoft.com/office/powerpoint/2010/main" val="163973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42B3D-5EEC-436F-BD6F-CAF6EB611447}" type="datetimeFigureOut">
              <a:rPr lang="en-AU" smtClean="0"/>
              <a:t>30/08/2016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3E99-F215-40EA-8CB9-164538930CBE}" type="slidenum">
              <a:rPr lang="en-AU" smtClean="0"/>
              <a:t>‹#›</a:t>
            </a:fld>
            <a:endParaRPr lang="en-AU"/>
          </a:p>
        </p:txBody>
      </p:sp>
    </p:spTree>
    <p:extLst>
      <p:ext uri="{BB962C8B-B14F-4D97-AF65-F5344CB8AC3E}">
        <p14:creationId xmlns:p14="http://schemas.microsoft.com/office/powerpoint/2010/main" val="1563956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Sap_beetl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Small_hive_beetle#cite_note-6" TargetMode="External"/><Relationship Id="rId7" Type="http://schemas.openxmlformats.org/officeDocument/2006/relationships/image" Target="../media/image6.jpeg"/><Relationship Id="rId2" Type="http://schemas.openxmlformats.org/officeDocument/2006/relationships/hyperlink" Target="http://en.wikipedia.org/wiki/Small_hive_beetle#cite_note-ufla01-5"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Gold Coast Regional Beekeepers Inc.</a:t>
            </a:r>
            <a:endParaRPr lang="en-AU" dirty="0"/>
          </a:p>
        </p:txBody>
      </p:sp>
      <p:sp>
        <p:nvSpPr>
          <p:cNvPr id="3" name="Content Placeholder 2"/>
          <p:cNvSpPr>
            <a:spLocks noGrp="1"/>
          </p:cNvSpPr>
          <p:nvPr>
            <p:ph idx="1"/>
          </p:nvPr>
        </p:nvSpPr>
        <p:spPr>
          <a:xfrm>
            <a:off x="0" y="2780928"/>
            <a:ext cx="9144000" cy="1468760"/>
          </a:xfrm>
        </p:spPr>
        <p:txBody>
          <a:bodyPr>
            <a:normAutofit/>
          </a:bodyPr>
          <a:lstStyle/>
          <a:p>
            <a:pPr marL="0" indent="0" algn="ctr">
              <a:buNone/>
            </a:pPr>
            <a:r>
              <a:rPr lang="en-AU" sz="8800" dirty="0" smtClean="0"/>
              <a:t>Small Hive Beetle</a:t>
            </a:r>
            <a:endParaRPr lang="en-AU" sz="8800" dirty="0"/>
          </a:p>
        </p:txBody>
      </p:sp>
      <p:sp>
        <p:nvSpPr>
          <p:cNvPr id="4" name="TextBox 3"/>
          <p:cNvSpPr txBox="1"/>
          <p:nvPr/>
        </p:nvSpPr>
        <p:spPr>
          <a:xfrm>
            <a:off x="6183627" y="5991671"/>
            <a:ext cx="2736304" cy="461665"/>
          </a:xfrm>
          <a:prstGeom prst="rect">
            <a:avLst/>
          </a:prstGeom>
          <a:noFill/>
        </p:spPr>
        <p:txBody>
          <a:bodyPr wrap="square" rtlCol="0">
            <a:spAutoFit/>
          </a:bodyPr>
          <a:lstStyle/>
          <a:p>
            <a:r>
              <a:rPr lang="en-AU" sz="2400" b="1" dirty="0">
                <a:latin typeface="Brush Script MT" pitchFamily="66" charset="0"/>
              </a:rPr>
              <a:t>Compiled by John Polley</a:t>
            </a:r>
          </a:p>
        </p:txBody>
      </p:sp>
    </p:spTree>
    <p:extLst>
      <p:ext uri="{BB962C8B-B14F-4D97-AF65-F5344CB8AC3E}">
        <p14:creationId xmlns:p14="http://schemas.microsoft.com/office/powerpoint/2010/main" val="257932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jokneubehl.wikispaces.com/file/view/HiveBeetleLarva.jpg/132540459/HiveBeetleLar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8005668" cy="6267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1789" y="-166254"/>
            <a:ext cx="6624736" cy="646331"/>
          </a:xfrm>
          <a:prstGeom prst="rect">
            <a:avLst/>
          </a:prstGeom>
          <a:noFill/>
        </p:spPr>
        <p:txBody>
          <a:bodyPr wrap="square" rtlCol="0">
            <a:spAutoFit/>
          </a:bodyPr>
          <a:lstStyle/>
          <a:p>
            <a:pPr algn="ctr"/>
            <a:r>
              <a:rPr lang="en-AU" sz="3600" dirty="0" smtClean="0"/>
              <a:t> a Slimed out frame</a:t>
            </a:r>
            <a:endParaRPr lang="en-AU" sz="3600" dirty="0"/>
          </a:p>
        </p:txBody>
      </p:sp>
    </p:spTree>
    <p:extLst>
      <p:ext uri="{BB962C8B-B14F-4D97-AF65-F5344CB8AC3E}">
        <p14:creationId xmlns:p14="http://schemas.microsoft.com/office/powerpoint/2010/main" val="3135533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602770" cy="3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80628"/>
            <a:ext cx="2304256"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233" y="3614639"/>
            <a:ext cx="4266200" cy="284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87" y="3645024"/>
            <a:ext cx="4170722" cy="27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47233" y="764704"/>
            <a:ext cx="1840991" cy="369332"/>
          </a:xfrm>
          <a:prstGeom prst="rect">
            <a:avLst/>
          </a:prstGeom>
          <a:noFill/>
        </p:spPr>
        <p:txBody>
          <a:bodyPr wrap="square" rtlCol="0">
            <a:spAutoFit/>
          </a:bodyPr>
          <a:lstStyle/>
          <a:p>
            <a:r>
              <a:rPr lang="en-AU" dirty="0" smtClean="0"/>
              <a:t>From the outside</a:t>
            </a:r>
            <a:endParaRPr lang="en-AU" dirty="0"/>
          </a:p>
        </p:txBody>
      </p:sp>
      <p:cxnSp>
        <p:nvCxnSpPr>
          <p:cNvPr id="4" name="Straight Arrow Connector 3"/>
          <p:cNvCxnSpPr/>
          <p:nvPr/>
        </p:nvCxnSpPr>
        <p:spPr>
          <a:xfrm flipH="1">
            <a:off x="3131840" y="1052736"/>
            <a:ext cx="1728192" cy="12961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6516216" y="1052736"/>
            <a:ext cx="1512168" cy="1224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5076056" y="2420888"/>
            <a:ext cx="1296144" cy="923330"/>
          </a:xfrm>
          <a:prstGeom prst="rect">
            <a:avLst/>
          </a:prstGeom>
          <a:noFill/>
        </p:spPr>
        <p:txBody>
          <a:bodyPr wrap="square" rtlCol="0">
            <a:spAutoFit/>
          </a:bodyPr>
          <a:lstStyle/>
          <a:p>
            <a:pPr algn="ctr"/>
            <a:r>
              <a:rPr lang="en-AU" dirty="0" smtClean="0"/>
              <a:t>When you life the lid off</a:t>
            </a:r>
            <a:endParaRPr lang="en-AU" dirty="0"/>
          </a:p>
        </p:txBody>
      </p:sp>
      <p:cxnSp>
        <p:nvCxnSpPr>
          <p:cNvPr id="9" name="Straight Arrow Connector 8"/>
          <p:cNvCxnSpPr/>
          <p:nvPr/>
        </p:nvCxnSpPr>
        <p:spPr>
          <a:xfrm flipH="1">
            <a:off x="2445848" y="2996952"/>
            <a:ext cx="2846232" cy="15121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6012160" y="2996952"/>
            <a:ext cx="1368152" cy="21602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2955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038" y="116632"/>
            <a:ext cx="7772400" cy="1800200"/>
          </a:xfrm>
        </p:spPr>
        <p:txBody>
          <a:bodyPr>
            <a:normAutofit fontScale="90000"/>
          </a:bodyPr>
          <a:lstStyle/>
          <a:p>
            <a:r>
              <a:rPr lang="en-AU" dirty="0" smtClean="0"/>
              <a:t>Small hive beetle</a:t>
            </a:r>
            <a:br>
              <a:rPr lang="en-AU" dirty="0" smtClean="0"/>
            </a:br>
            <a:r>
              <a:rPr lang="en-AU" sz="2000" dirty="0" smtClean="0"/>
              <a:t>The small hive beetle is a beekeeping pest. Endemic to sub-Saharan Africa, the small hive beetle, </a:t>
            </a:r>
            <a:r>
              <a:rPr lang="en-AU" sz="2000" dirty="0" err="1" smtClean="0"/>
              <a:t>Aethina</a:t>
            </a:r>
            <a:r>
              <a:rPr lang="en-AU" sz="2000" dirty="0" smtClean="0"/>
              <a:t> </a:t>
            </a:r>
            <a:r>
              <a:rPr lang="en-AU" sz="2000" dirty="0" err="1" smtClean="0"/>
              <a:t>tumida</a:t>
            </a:r>
            <a:r>
              <a:rPr lang="en-AU" sz="2000" dirty="0" smtClean="0"/>
              <a:t> was first discovered in the United States in 1996 and has now spread to the Australian East Coast following its discovery in New South Wales in 2002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218" y="2420888"/>
            <a:ext cx="6681228" cy="433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9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3139321"/>
          </a:xfrm>
          <a:prstGeom prst="rect">
            <a:avLst/>
          </a:prstGeom>
        </p:spPr>
        <p:txBody>
          <a:bodyPr wrap="square">
            <a:spAutoFit/>
          </a:bodyPr>
          <a:lstStyle/>
          <a:p>
            <a:r>
              <a:rPr lang="en-AU" dirty="0" smtClean="0"/>
              <a:t>The small hive beetle is a member of the family of scavengers or </a:t>
            </a:r>
            <a:r>
              <a:rPr lang="en-AU" dirty="0" smtClean="0">
                <a:hlinkClick r:id="rId2" tooltip="Sap beetle"/>
              </a:rPr>
              <a:t>sap beetles</a:t>
            </a:r>
            <a:r>
              <a:rPr lang="en-AU" dirty="0" smtClean="0"/>
              <a:t>. The adult beetle is dark brown to black and about 3 – 5  mm in length. The adults may live up to 6 months and can be observed almost anywhere in a hive, although they are most often found on the rear portion of the bottom board of a hive. Female beetles lay irregular masses of eggs in cracks or crevices in a hive. The eggs hatch in 2–3 days into white-coloured larvae that will grow to </a:t>
            </a:r>
            <a:r>
              <a:rPr lang="en-AU" dirty="0"/>
              <a:t>5</a:t>
            </a:r>
            <a:r>
              <a:rPr lang="en-AU" dirty="0" smtClean="0"/>
              <a:t> mm in length. Larvae feed on Pollen and Honey , damaging combs, and require about 10–16 days to mature. Larvae that are ready to pupate leave the hive and burrow into soil near the hive. The pupation period may last approximately 3–4 weeks. Newly emerged adults seek out hives and females generally mate and begin egg laying about a week after emergence. Hive beetles may have 4–5 generations a year during the warmer seasons.</a:t>
            </a:r>
            <a:endParaRPr lang="en-AU" dirty="0"/>
          </a:p>
        </p:txBody>
      </p:sp>
      <p:sp>
        <p:nvSpPr>
          <p:cNvPr id="3" name="Rectangle 2"/>
          <p:cNvSpPr/>
          <p:nvPr/>
        </p:nvSpPr>
        <p:spPr>
          <a:xfrm>
            <a:off x="155077" y="3441680"/>
            <a:ext cx="8568952" cy="3416320"/>
          </a:xfrm>
          <a:prstGeom prst="rect">
            <a:avLst/>
          </a:prstGeom>
        </p:spPr>
        <p:txBody>
          <a:bodyPr wrap="square">
            <a:spAutoFit/>
          </a:bodyPr>
          <a:lstStyle/>
          <a:p>
            <a:r>
              <a:rPr lang="en-AU" dirty="0" smtClean="0"/>
              <a:t>The primary damage to colonies and stored honey caused by the small hive beetle is through the feeding activity of the larvae. Hives and stored equipment with heavy infestations of beetles have been described as a mess. A summary taken from various reports of damage caused by these beetles is listed below:</a:t>
            </a:r>
          </a:p>
          <a:p>
            <a:r>
              <a:rPr lang="en-AU" dirty="0" smtClean="0"/>
              <a:t>Larvae tunnel through comb with stored honey or pollen, damaging or destroying capping's and comb. Larvae defecate in honey and the honey becomes discoloured from the faeces. Activity of the larvae causes fermentation and a frothiness in the honey; the honey develops a characteristic odour of decaying oranges. Damage and fermentation cause honey to run out of combs, creating a mess in hives or extracting rooms. Heavy infestations cause bees to abscond; some beekeepers have reported the rapid collapse of even strong colonies. The beetle is most often found in weak or failing hives and rarely affects strong hives. </a:t>
            </a:r>
            <a:endParaRPr lang="en-AU" dirty="0"/>
          </a:p>
        </p:txBody>
      </p:sp>
    </p:spTree>
    <p:extLst>
      <p:ext uri="{BB962C8B-B14F-4D97-AF65-F5344CB8AC3E}">
        <p14:creationId xmlns:p14="http://schemas.microsoft.com/office/powerpoint/2010/main" val="279693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9903"/>
            <a:ext cx="4865687" cy="6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1412776"/>
            <a:ext cx="1440160" cy="3970318"/>
          </a:xfrm>
          <a:prstGeom prst="rect">
            <a:avLst/>
          </a:prstGeom>
          <a:noFill/>
        </p:spPr>
        <p:txBody>
          <a:bodyPr wrap="square" rtlCol="0">
            <a:spAutoFit/>
          </a:bodyPr>
          <a:lstStyle/>
          <a:p>
            <a:pPr algn="ctr"/>
            <a:r>
              <a:rPr lang="en-AU" sz="3600" dirty="0" smtClean="0"/>
              <a:t>The Life </a:t>
            </a:r>
          </a:p>
          <a:p>
            <a:pPr algn="ctr"/>
            <a:r>
              <a:rPr lang="en-AU" sz="3600" dirty="0" smtClean="0"/>
              <a:t>Cycle</a:t>
            </a:r>
          </a:p>
          <a:p>
            <a:pPr algn="ctr"/>
            <a:r>
              <a:rPr lang="en-AU" sz="3600" dirty="0" smtClean="0"/>
              <a:t>Of the </a:t>
            </a:r>
          </a:p>
          <a:p>
            <a:pPr algn="ctr"/>
            <a:r>
              <a:rPr lang="en-AU" sz="3600" dirty="0" smtClean="0"/>
              <a:t>Small </a:t>
            </a:r>
            <a:br>
              <a:rPr lang="en-AU" sz="3600" dirty="0" smtClean="0"/>
            </a:br>
            <a:r>
              <a:rPr lang="en-AU" sz="3600" dirty="0" smtClean="0"/>
              <a:t>Hive </a:t>
            </a:r>
            <a:br>
              <a:rPr lang="en-AU" sz="3600" dirty="0" smtClean="0"/>
            </a:br>
            <a:r>
              <a:rPr lang="en-AU" sz="3600" dirty="0" smtClean="0"/>
              <a:t>Beetle</a:t>
            </a:r>
            <a:endParaRPr lang="en-AU" sz="3600" dirty="0"/>
          </a:p>
        </p:txBody>
      </p:sp>
    </p:spTree>
    <p:extLst>
      <p:ext uri="{BB962C8B-B14F-4D97-AF65-F5344CB8AC3E}">
        <p14:creationId xmlns:p14="http://schemas.microsoft.com/office/powerpoint/2010/main" val="261951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6632"/>
            <a:ext cx="9108504" cy="1754326"/>
          </a:xfrm>
          <a:prstGeom prst="rect">
            <a:avLst/>
          </a:prstGeom>
        </p:spPr>
        <p:txBody>
          <a:bodyPr wrap="square">
            <a:spAutoFit/>
          </a:bodyPr>
          <a:lstStyle/>
          <a:p>
            <a:r>
              <a:rPr lang="en-AU" dirty="0" smtClean="0"/>
              <a:t>The most effective control against small hive beetle is maintaining colony strength. Coupled with minimizing empty frames of comb, this will all but eliminate the chances of colony failure.</a:t>
            </a:r>
          </a:p>
          <a:p>
            <a:r>
              <a:rPr lang="en-AU" dirty="0" smtClean="0"/>
              <a:t>There are also several traps currently on the market. The more effective ones are the </a:t>
            </a:r>
            <a:r>
              <a:rPr lang="en-AU" dirty="0" err="1" smtClean="0"/>
              <a:t>Beetlejail</a:t>
            </a:r>
            <a:r>
              <a:rPr lang="en-AU" dirty="0" smtClean="0"/>
              <a:t> </a:t>
            </a:r>
            <a:r>
              <a:rPr lang="en-AU" dirty="0" err="1" smtClean="0"/>
              <a:t>Baitable</a:t>
            </a:r>
            <a:r>
              <a:rPr lang="en-AU" dirty="0" smtClean="0"/>
              <a:t>, Hood Trap, the Freeman Beetle Trap, the West trap, the Australian, AJ's Beetle Eater</a:t>
            </a:r>
            <a:r>
              <a:rPr lang="en-AU" baseline="30000" dirty="0" smtClean="0">
                <a:hlinkClick r:id="rId2"/>
              </a:rPr>
              <a:t>[5]</a:t>
            </a:r>
            <a:r>
              <a:rPr lang="en-AU" dirty="0" smtClean="0"/>
              <a:t> and the Beetle Blaster.</a:t>
            </a:r>
            <a:r>
              <a:rPr lang="en-AU" baseline="30000" dirty="0" smtClean="0">
                <a:hlinkClick r:id="rId3"/>
              </a:rPr>
              <a:t>[6]</a:t>
            </a:r>
            <a:r>
              <a:rPr lang="en-AU" dirty="0" smtClean="0"/>
              <a:t> All these traps use non-toxic oil to suffocate the beetles. This allows beekeepers to avoid having toxic chemicals in their beehives.</a:t>
            </a:r>
            <a:endParaRPr lang="en-AU" dirty="0"/>
          </a:p>
        </p:txBody>
      </p:sp>
      <p:pic>
        <p:nvPicPr>
          <p:cNvPr id="2050" name="Picture 2" descr="Beetle Blaster in use. The traps are placed between the outermost fra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94024"/>
            <a:ext cx="4061977" cy="20654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870958"/>
            <a:ext cx="4067944" cy="203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beetltra.com.au/wp-content/uploads/2014/05/beetltra-tr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678" y="4077072"/>
            <a:ext cx="3522145" cy="260638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Beetle Blaster (Sold Individual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5380266"/>
            <a:ext cx="476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s/207BeetleBlaster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962736"/>
            <a:ext cx="4762500"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9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002%255B5%255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90092"/>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003%255B4%25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562" y="390093"/>
            <a:ext cx="3744417"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001cs%255B3%25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62" y="3429000"/>
            <a:ext cx="5400600" cy="325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4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591816"/>
            <a:ext cx="8928992" cy="4031873"/>
          </a:xfrm>
          <a:prstGeom prst="rect">
            <a:avLst/>
          </a:prstGeom>
          <a:solidFill>
            <a:schemeClr val="bg1"/>
          </a:solidFill>
        </p:spPr>
        <p:txBody>
          <a:bodyPr wrap="square">
            <a:spAutoFit/>
          </a:bodyPr>
          <a:lstStyle/>
          <a:p>
            <a:r>
              <a:rPr lang="en-AU" sz="1600" dirty="0"/>
              <a:t>To coincide with the launch of </a:t>
            </a:r>
            <a:r>
              <a:rPr lang="en-AU" sz="1600" dirty="0" err="1"/>
              <a:t>Apithor</a:t>
            </a:r>
            <a:r>
              <a:rPr lang="en-AU" sz="1600" dirty="0"/>
              <a:t>, RIRDC today has also released a new report aimed at improving our understanding and management of the SHB. Small Hive Beetle Biology – Producing control options looked at the biology and behaviour of the SHB and the environmental factors such as temperature, humidity which favour its spread.</a:t>
            </a:r>
          </a:p>
          <a:p>
            <a:r>
              <a:rPr lang="en-AU" sz="1600" dirty="0"/>
              <a:t>The study was conducted by Nick </a:t>
            </a:r>
            <a:r>
              <a:rPr lang="en-AU" sz="1600" dirty="0" err="1"/>
              <a:t>Annand</a:t>
            </a:r>
            <a:r>
              <a:rPr lang="en-AU" sz="1600" dirty="0"/>
              <a:t> of NSW DPI and notes that SHB has been estimated to cost beekeepers around $4.5 million annually in damaged hives, weakened bee colonies and affected honey.</a:t>
            </a:r>
          </a:p>
          <a:p>
            <a:r>
              <a:rPr lang="en-AU" sz="1600" dirty="0"/>
              <a:t>Some of the findings of the report are:</a:t>
            </a:r>
          </a:p>
          <a:p>
            <a:pPr marL="285750" lvl="0" indent="-285750">
              <a:buFont typeface="Arial" panose="020B0604020202020204" pitchFamily="34" charset="0"/>
              <a:buChar char="•"/>
            </a:pPr>
            <a:r>
              <a:rPr lang="en-AU" sz="1600" b="1" dirty="0">
                <a:solidFill>
                  <a:srgbClr val="FF0000"/>
                </a:solidFill>
              </a:rPr>
              <a:t>Temperatures of 15ºC or less and 45ºC and above have been found to prevent SHB laying eggs, and eggs exposed to these temperatures do not hatch</a:t>
            </a:r>
          </a:p>
          <a:p>
            <a:pPr marL="285750" lvl="0" indent="-285750">
              <a:buFont typeface="Arial" panose="020B0604020202020204" pitchFamily="34" charset="0"/>
              <a:buChar char="•"/>
            </a:pPr>
            <a:r>
              <a:rPr lang="en-AU" sz="1600" b="1" dirty="0">
                <a:solidFill>
                  <a:srgbClr val="FF0000"/>
                </a:solidFill>
              </a:rPr>
              <a:t>The greatest number of SHB enter hives in the two hours prior to nightfall</a:t>
            </a:r>
          </a:p>
          <a:p>
            <a:pPr marL="285750" lvl="0" indent="-285750">
              <a:buFont typeface="Arial" panose="020B0604020202020204" pitchFamily="34" charset="0"/>
              <a:buChar char="•"/>
            </a:pPr>
            <a:r>
              <a:rPr lang="en-AU" sz="1600" b="1" dirty="0">
                <a:solidFill>
                  <a:srgbClr val="FF0000"/>
                </a:solidFill>
              </a:rPr>
              <a:t>The populations of SHB in the hives peaked in late autumn then declined right through winter with the lowest numbers in late spring </a:t>
            </a:r>
          </a:p>
          <a:p>
            <a:pPr marL="285750" lvl="0" indent="-285750">
              <a:buFont typeface="Arial" panose="020B0604020202020204" pitchFamily="34" charset="0"/>
              <a:buChar char="•"/>
            </a:pPr>
            <a:r>
              <a:rPr lang="en-AU" sz="1600" b="1" dirty="0">
                <a:solidFill>
                  <a:srgbClr val="FF0000"/>
                </a:solidFill>
              </a:rPr>
              <a:t>Almost half the SHB observed were outside the hive during the hottest month of the year however when seasonal conditions cooled the SHB retreated back into the hive.</a:t>
            </a:r>
          </a:p>
          <a:p>
            <a:r>
              <a:rPr lang="en-AU" sz="1600" dirty="0"/>
              <a:t>The report together with the </a:t>
            </a:r>
            <a:r>
              <a:rPr lang="en-AU" sz="1600" dirty="0" err="1"/>
              <a:t>Apithor</a:t>
            </a:r>
            <a:r>
              <a:rPr lang="en-AU" sz="1600" dirty="0"/>
              <a:t> Hive Beetle Harbourage will provide beekeepers with more effective and </a:t>
            </a:r>
            <a:r>
              <a:rPr lang="en-AU" sz="1600" dirty="0" smtClean="0"/>
              <a:t>targeted </a:t>
            </a:r>
            <a:r>
              <a:rPr lang="en-AU" sz="1600" dirty="0"/>
              <a:t>control of SHB. </a:t>
            </a:r>
          </a:p>
        </p:txBody>
      </p:sp>
      <p:pic>
        <p:nvPicPr>
          <p:cNvPr id="1026" name="Picture 2" descr="b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16632"/>
            <a:ext cx="3120281" cy="246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85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18.photobucket.com/albums/cc84/BeeAnonymous/Pics/Feb09/02-21/IMG_93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7024525"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0138" y="467450"/>
            <a:ext cx="5688632" cy="769441"/>
          </a:xfrm>
          <a:prstGeom prst="rect">
            <a:avLst/>
          </a:prstGeom>
          <a:noFill/>
        </p:spPr>
        <p:txBody>
          <a:bodyPr wrap="square" rtlCol="0">
            <a:spAutoFit/>
          </a:bodyPr>
          <a:lstStyle/>
          <a:p>
            <a:pPr algn="ctr"/>
            <a:r>
              <a:rPr lang="en-AU" sz="4400" dirty="0" smtClean="0"/>
              <a:t>And the best one of all</a:t>
            </a:r>
            <a:endParaRPr lang="en-AU" sz="4400" dirty="0"/>
          </a:p>
        </p:txBody>
      </p:sp>
    </p:spTree>
    <p:extLst>
      <p:ext uri="{BB962C8B-B14F-4D97-AF65-F5344CB8AC3E}">
        <p14:creationId xmlns:p14="http://schemas.microsoft.com/office/powerpoint/2010/main" val="3101244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421509" cy="414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836712"/>
            <a:ext cx="8421509" cy="646331"/>
          </a:xfrm>
          <a:prstGeom prst="rect">
            <a:avLst/>
          </a:prstGeom>
          <a:noFill/>
        </p:spPr>
        <p:txBody>
          <a:bodyPr wrap="square" rtlCol="0">
            <a:spAutoFit/>
          </a:bodyPr>
          <a:lstStyle/>
          <a:p>
            <a:pPr algn="ctr"/>
            <a:r>
              <a:rPr lang="en-AU" sz="3600" dirty="0" smtClean="0"/>
              <a:t>Hive entry of a slimed out brood box</a:t>
            </a:r>
            <a:endParaRPr lang="en-AU" sz="3600" dirty="0"/>
          </a:p>
        </p:txBody>
      </p:sp>
    </p:spTree>
    <p:extLst>
      <p:ext uri="{BB962C8B-B14F-4D97-AF65-F5344CB8AC3E}">
        <p14:creationId xmlns:p14="http://schemas.microsoft.com/office/powerpoint/2010/main" val="4101569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579</Words>
  <Application>Microsoft Office PowerPoint</Application>
  <PresentationFormat>On-screen Show (4:3)</PresentationFormat>
  <Paragraphs>26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Gold Coast Regional Beekeepers Inc.</vt:lpstr>
      <vt:lpstr>Small hive beetle The small hive beetle is a beekeeping pest. Endemic to sub-Saharan Africa, the small hive beetle, Aethina tumida was first discovered in the United States in 1996 and has now spread to the Australian East Coast following its discovery in New South Wales in 2002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hive beetle The small hive beetle is a beekeeping pest. Endemic to sub-Saharan Africa, the small hive beetle, Aethina tumida was first discovered in the United States in 1996 and has now spread to the Australian East Coast following its discovery in New South Wales in 2002</dc:title>
  <dc:creator>Owner</dc:creator>
  <cp:lastModifiedBy>Owner</cp:lastModifiedBy>
  <cp:revision>16</cp:revision>
  <dcterms:created xsi:type="dcterms:W3CDTF">2015-05-11T06:54:04Z</dcterms:created>
  <dcterms:modified xsi:type="dcterms:W3CDTF">2016-08-30T08:57:55Z</dcterms:modified>
</cp:coreProperties>
</file>